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1" r:id="rId5"/>
    <p:sldId id="264" r:id="rId6"/>
    <p:sldId id="263" r:id="rId7"/>
    <p:sldId id="265" r:id="rId8"/>
    <p:sldId id="266" r:id="rId9"/>
    <p:sldId id="267" r:id="rId10"/>
    <p:sldId id="270" r:id="rId11"/>
    <p:sldId id="271" r:id="rId12"/>
    <p:sldId id="277" r:id="rId13"/>
    <p:sldId id="274" r:id="rId14"/>
    <p:sldId id="293" r:id="rId15"/>
    <p:sldId id="278" r:id="rId16"/>
    <p:sldId id="279" r:id="rId17"/>
    <p:sldId id="282" r:id="rId18"/>
    <p:sldId id="283" r:id="rId19"/>
    <p:sldId id="289" r:id="rId20"/>
    <p:sldId id="288" r:id="rId21"/>
    <p:sldId id="285" r:id="rId22"/>
    <p:sldId id="286" r:id="rId23"/>
    <p:sldId id="287" r:id="rId24"/>
    <p:sldId id="290" r:id="rId25"/>
    <p:sldId id="291" r:id="rId26"/>
    <p:sldId id="259" r:id="rId27"/>
    <p:sldId id="29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3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452856-7A00-406A-BEA8-825F042DD974}" type="datetimeFigureOut">
              <a:rPr lang="en-US" smtClean="0"/>
              <a:t>6/9/2011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0D5696-E63F-43F7-BE66-412E6C0130B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Microprocessor Controlled Oscilloscope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10000"/>
            <a:ext cx="7854696" cy="1171136"/>
          </a:xfrm>
        </p:spPr>
        <p:txBody>
          <a:bodyPr/>
          <a:lstStyle/>
          <a:p>
            <a:pPr algn="ctr"/>
            <a:r>
              <a:rPr lang="en-US" dirty="0" smtClean="0"/>
              <a:t>Albert Gural, Sarah </a:t>
            </a:r>
            <a:r>
              <a:rPr lang="en-US" dirty="0" err="1" smtClean="0"/>
              <a:t>Munyan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Get a simple LED-blinking circuit operational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an ADC input to the microprocessor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an LCD output to the microprocessor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a simple Oscilloscope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7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Initial LED Blinking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MC6802 microprocessor</a:t>
            </a:r>
          </a:p>
          <a:p>
            <a:r>
              <a:rPr lang="en-US" dirty="0" smtClean="0"/>
              <a:t>OKI 28C16A ROM</a:t>
            </a:r>
          </a:p>
          <a:p>
            <a:r>
              <a:rPr lang="en-US" dirty="0" smtClean="0"/>
              <a:t>LS373 Latch</a:t>
            </a:r>
          </a:p>
          <a:p>
            <a:r>
              <a:rPr lang="en-US" dirty="0" smtClean="0"/>
              <a:t>LS240 Buffer</a:t>
            </a:r>
          </a:p>
          <a:p>
            <a:r>
              <a:rPr lang="en-US" dirty="0" smtClean="0"/>
              <a:t>Hand-wired logic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 rot="16200000">
            <a:off x="2034028" y="4754496"/>
            <a:ext cx="397008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Initial LED Blinking Circuit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35653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38600" y="19812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38600" y="51816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24600" y="51816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LEDs and Drivers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6200000">
            <a:off x="4495800" y="3185032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4495800" y="4801561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/>
          <p:cNvSpPr/>
          <p:nvPr/>
        </p:nvSpPr>
        <p:spPr>
          <a:xfrm>
            <a:off x="2971800" y="2247900"/>
            <a:ext cx="1066800" cy="1790700"/>
          </a:xfrm>
          <a:prstGeom prst="ben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2133600" y="3810000"/>
            <a:ext cx="2971800" cy="838200"/>
          </a:xfrm>
          <a:prstGeom prst="bentArrow">
            <a:avLst>
              <a:gd name="adj1" fmla="val 32395"/>
              <a:gd name="adj2" fmla="val 33556"/>
              <a:gd name="adj3" fmla="val 41134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/>
          <p:cNvSpPr/>
          <p:nvPr/>
        </p:nvSpPr>
        <p:spPr>
          <a:xfrm flipV="1">
            <a:off x="2133600" y="4983095"/>
            <a:ext cx="1905000" cy="1112903"/>
          </a:xfrm>
          <a:prstGeom prst="bentArrow">
            <a:avLst>
              <a:gd name="adj1" fmla="val 17877"/>
              <a:gd name="adj2" fmla="val 25000"/>
              <a:gd name="adj3" fmla="val 25000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895600" y="3962400"/>
            <a:ext cx="1143000" cy="3048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334000" y="5562600"/>
            <a:ext cx="990600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600200" y="196583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Buffer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 rot="5400000">
            <a:off x="2057400" y="3200400"/>
            <a:ext cx="381000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ent Arrow 19"/>
          <p:cNvSpPr/>
          <p:nvPr/>
        </p:nvSpPr>
        <p:spPr>
          <a:xfrm flipH="1">
            <a:off x="2889196" y="2743200"/>
            <a:ext cx="1217596" cy="1055037"/>
          </a:xfrm>
          <a:custGeom>
            <a:avLst/>
            <a:gdLst>
              <a:gd name="connsiteX0" fmla="*/ 0 w 997003"/>
              <a:gd name="connsiteY0" fmla="*/ 822832 h 822832"/>
              <a:gd name="connsiteX1" fmla="*/ 0 w 997003"/>
              <a:gd name="connsiteY1" fmla="*/ 462843 h 822832"/>
              <a:gd name="connsiteX2" fmla="*/ 359989 w 997003"/>
              <a:gd name="connsiteY2" fmla="*/ 102854 h 822832"/>
              <a:gd name="connsiteX3" fmla="*/ 791295 w 997003"/>
              <a:gd name="connsiteY3" fmla="*/ 102854 h 822832"/>
              <a:gd name="connsiteX4" fmla="*/ 791295 w 997003"/>
              <a:gd name="connsiteY4" fmla="*/ 0 h 822832"/>
              <a:gd name="connsiteX5" fmla="*/ 997003 w 997003"/>
              <a:gd name="connsiteY5" fmla="*/ 205708 h 822832"/>
              <a:gd name="connsiteX6" fmla="*/ 791295 w 997003"/>
              <a:gd name="connsiteY6" fmla="*/ 411416 h 822832"/>
              <a:gd name="connsiteX7" fmla="*/ 791295 w 997003"/>
              <a:gd name="connsiteY7" fmla="*/ 308562 h 822832"/>
              <a:gd name="connsiteX8" fmla="*/ 359989 w 997003"/>
              <a:gd name="connsiteY8" fmla="*/ 308562 h 822832"/>
              <a:gd name="connsiteX9" fmla="*/ 205708 w 997003"/>
              <a:gd name="connsiteY9" fmla="*/ 462843 h 822832"/>
              <a:gd name="connsiteX10" fmla="*/ 205708 w 997003"/>
              <a:gd name="connsiteY10" fmla="*/ 822832 h 822832"/>
              <a:gd name="connsiteX11" fmla="*/ 0 w 997003"/>
              <a:gd name="connsiteY11" fmla="*/ 822832 h 822832"/>
              <a:gd name="connsiteX0" fmla="*/ 0 w 1166052"/>
              <a:gd name="connsiteY0" fmla="*/ 1037985 h 1037985"/>
              <a:gd name="connsiteX1" fmla="*/ 169049 w 1166052"/>
              <a:gd name="connsiteY1" fmla="*/ 462843 h 1037985"/>
              <a:gd name="connsiteX2" fmla="*/ 529038 w 1166052"/>
              <a:gd name="connsiteY2" fmla="*/ 102854 h 1037985"/>
              <a:gd name="connsiteX3" fmla="*/ 960344 w 1166052"/>
              <a:gd name="connsiteY3" fmla="*/ 102854 h 1037985"/>
              <a:gd name="connsiteX4" fmla="*/ 960344 w 1166052"/>
              <a:gd name="connsiteY4" fmla="*/ 0 h 1037985"/>
              <a:gd name="connsiteX5" fmla="*/ 1166052 w 1166052"/>
              <a:gd name="connsiteY5" fmla="*/ 205708 h 1037985"/>
              <a:gd name="connsiteX6" fmla="*/ 960344 w 1166052"/>
              <a:gd name="connsiteY6" fmla="*/ 411416 h 1037985"/>
              <a:gd name="connsiteX7" fmla="*/ 960344 w 1166052"/>
              <a:gd name="connsiteY7" fmla="*/ 308562 h 1037985"/>
              <a:gd name="connsiteX8" fmla="*/ 529038 w 1166052"/>
              <a:gd name="connsiteY8" fmla="*/ 308562 h 1037985"/>
              <a:gd name="connsiteX9" fmla="*/ 374757 w 1166052"/>
              <a:gd name="connsiteY9" fmla="*/ 462843 h 1037985"/>
              <a:gd name="connsiteX10" fmla="*/ 374757 w 1166052"/>
              <a:gd name="connsiteY10" fmla="*/ 822832 h 1037985"/>
              <a:gd name="connsiteX11" fmla="*/ 0 w 1166052"/>
              <a:gd name="connsiteY11" fmla="*/ 1037985 h 1037985"/>
              <a:gd name="connsiteX0" fmla="*/ 11494 w 1177546"/>
              <a:gd name="connsiteY0" fmla="*/ 1037985 h 1037985"/>
              <a:gd name="connsiteX1" fmla="*/ 117149 w 1177546"/>
              <a:gd name="connsiteY1" fmla="*/ 829876 h 1037985"/>
              <a:gd name="connsiteX2" fmla="*/ 180543 w 1177546"/>
              <a:gd name="connsiteY2" fmla="*/ 462843 h 1037985"/>
              <a:gd name="connsiteX3" fmla="*/ 540532 w 1177546"/>
              <a:gd name="connsiteY3" fmla="*/ 102854 h 1037985"/>
              <a:gd name="connsiteX4" fmla="*/ 971838 w 1177546"/>
              <a:gd name="connsiteY4" fmla="*/ 102854 h 1037985"/>
              <a:gd name="connsiteX5" fmla="*/ 971838 w 1177546"/>
              <a:gd name="connsiteY5" fmla="*/ 0 h 1037985"/>
              <a:gd name="connsiteX6" fmla="*/ 1177546 w 1177546"/>
              <a:gd name="connsiteY6" fmla="*/ 205708 h 1037985"/>
              <a:gd name="connsiteX7" fmla="*/ 971838 w 1177546"/>
              <a:gd name="connsiteY7" fmla="*/ 411416 h 1037985"/>
              <a:gd name="connsiteX8" fmla="*/ 971838 w 1177546"/>
              <a:gd name="connsiteY8" fmla="*/ 308562 h 1037985"/>
              <a:gd name="connsiteX9" fmla="*/ 540532 w 1177546"/>
              <a:gd name="connsiteY9" fmla="*/ 308562 h 1037985"/>
              <a:gd name="connsiteX10" fmla="*/ 386251 w 1177546"/>
              <a:gd name="connsiteY10" fmla="*/ 462843 h 1037985"/>
              <a:gd name="connsiteX11" fmla="*/ 386251 w 1177546"/>
              <a:gd name="connsiteY11" fmla="*/ 822832 h 1037985"/>
              <a:gd name="connsiteX12" fmla="*/ 11494 w 1177546"/>
              <a:gd name="connsiteY12" fmla="*/ 1037985 h 1037985"/>
              <a:gd name="connsiteX0" fmla="*/ 11494 w 1177546"/>
              <a:gd name="connsiteY0" fmla="*/ 1037985 h 1045669"/>
              <a:gd name="connsiteX1" fmla="*/ 117149 w 1177546"/>
              <a:gd name="connsiteY1" fmla="*/ 829876 h 1045669"/>
              <a:gd name="connsiteX2" fmla="*/ 180543 w 1177546"/>
              <a:gd name="connsiteY2" fmla="*/ 462843 h 1045669"/>
              <a:gd name="connsiteX3" fmla="*/ 540532 w 1177546"/>
              <a:gd name="connsiteY3" fmla="*/ 102854 h 1045669"/>
              <a:gd name="connsiteX4" fmla="*/ 971838 w 1177546"/>
              <a:gd name="connsiteY4" fmla="*/ 102854 h 1045669"/>
              <a:gd name="connsiteX5" fmla="*/ 971838 w 1177546"/>
              <a:gd name="connsiteY5" fmla="*/ 0 h 1045669"/>
              <a:gd name="connsiteX6" fmla="*/ 1177546 w 1177546"/>
              <a:gd name="connsiteY6" fmla="*/ 205708 h 1045669"/>
              <a:gd name="connsiteX7" fmla="*/ 971838 w 1177546"/>
              <a:gd name="connsiteY7" fmla="*/ 411416 h 1045669"/>
              <a:gd name="connsiteX8" fmla="*/ 971838 w 1177546"/>
              <a:gd name="connsiteY8" fmla="*/ 308562 h 1045669"/>
              <a:gd name="connsiteX9" fmla="*/ 540532 w 1177546"/>
              <a:gd name="connsiteY9" fmla="*/ 308562 h 1045669"/>
              <a:gd name="connsiteX10" fmla="*/ 386251 w 1177546"/>
              <a:gd name="connsiteY10" fmla="*/ 462843 h 1045669"/>
              <a:gd name="connsiteX11" fmla="*/ 370883 w 1177546"/>
              <a:gd name="connsiteY11" fmla="*/ 1045669 h 1045669"/>
              <a:gd name="connsiteX12" fmla="*/ 11494 w 1177546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27944 w 1193996"/>
              <a:gd name="connsiteY0" fmla="*/ 1037985 h 1045669"/>
              <a:gd name="connsiteX1" fmla="*/ 33705 w 1193996"/>
              <a:gd name="connsiteY1" fmla="*/ 860612 h 1045669"/>
              <a:gd name="connsiteX2" fmla="*/ 141283 w 1193996"/>
              <a:gd name="connsiteY2" fmla="*/ 852928 h 1045669"/>
              <a:gd name="connsiteX3" fmla="*/ 196993 w 1193996"/>
              <a:gd name="connsiteY3" fmla="*/ 462843 h 1045669"/>
              <a:gd name="connsiteX4" fmla="*/ 556982 w 1193996"/>
              <a:gd name="connsiteY4" fmla="*/ 102854 h 1045669"/>
              <a:gd name="connsiteX5" fmla="*/ 988288 w 1193996"/>
              <a:gd name="connsiteY5" fmla="*/ 102854 h 1045669"/>
              <a:gd name="connsiteX6" fmla="*/ 988288 w 1193996"/>
              <a:gd name="connsiteY6" fmla="*/ 0 h 1045669"/>
              <a:gd name="connsiteX7" fmla="*/ 1193996 w 1193996"/>
              <a:gd name="connsiteY7" fmla="*/ 205708 h 1045669"/>
              <a:gd name="connsiteX8" fmla="*/ 988288 w 1193996"/>
              <a:gd name="connsiteY8" fmla="*/ 411416 h 1045669"/>
              <a:gd name="connsiteX9" fmla="*/ 988288 w 1193996"/>
              <a:gd name="connsiteY9" fmla="*/ 308562 h 1045669"/>
              <a:gd name="connsiteX10" fmla="*/ 556982 w 1193996"/>
              <a:gd name="connsiteY10" fmla="*/ 308562 h 1045669"/>
              <a:gd name="connsiteX11" fmla="*/ 402701 w 1193996"/>
              <a:gd name="connsiteY11" fmla="*/ 462843 h 1045669"/>
              <a:gd name="connsiteX12" fmla="*/ 387333 w 1193996"/>
              <a:gd name="connsiteY12" fmla="*/ 1045669 h 1045669"/>
              <a:gd name="connsiteX13" fmla="*/ 27944 w 1193996"/>
              <a:gd name="connsiteY13" fmla="*/ 1037985 h 1045669"/>
              <a:gd name="connsiteX0" fmla="*/ 27944 w 1193996"/>
              <a:gd name="connsiteY0" fmla="*/ 1037985 h 1045669"/>
              <a:gd name="connsiteX1" fmla="*/ 33705 w 1193996"/>
              <a:gd name="connsiteY1" fmla="*/ 860612 h 1045669"/>
              <a:gd name="connsiteX2" fmla="*/ 141283 w 1193996"/>
              <a:gd name="connsiteY2" fmla="*/ 852928 h 1045669"/>
              <a:gd name="connsiteX3" fmla="*/ 196993 w 1193996"/>
              <a:gd name="connsiteY3" fmla="*/ 462843 h 1045669"/>
              <a:gd name="connsiteX4" fmla="*/ 556982 w 1193996"/>
              <a:gd name="connsiteY4" fmla="*/ 102854 h 1045669"/>
              <a:gd name="connsiteX5" fmla="*/ 988288 w 1193996"/>
              <a:gd name="connsiteY5" fmla="*/ 102854 h 1045669"/>
              <a:gd name="connsiteX6" fmla="*/ 988288 w 1193996"/>
              <a:gd name="connsiteY6" fmla="*/ 0 h 1045669"/>
              <a:gd name="connsiteX7" fmla="*/ 1193996 w 1193996"/>
              <a:gd name="connsiteY7" fmla="*/ 205708 h 1045669"/>
              <a:gd name="connsiteX8" fmla="*/ 988288 w 1193996"/>
              <a:gd name="connsiteY8" fmla="*/ 411416 h 1045669"/>
              <a:gd name="connsiteX9" fmla="*/ 988288 w 1193996"/>
              <a:gd name="connsiteY9" fmla="*/ 308562 h 1045669"/>
              <a:gd name="connsiteX10" fmla="*/ 556982 w 1193996"/>
              <a:gd name="connsiteY10" fmla="*/ 308562 h 1045669"/>
              <a:gd name="connsiteX11" fmla="*/ 402701 w 1193996"/>
              <a:gd name="connsiteY11" fmla="*/ 462843 h 1045669"/>
              <a:gd name="connsiteX12" fmla="*/ 387333 w 1193996"/>
              <a:gd name="connsiteY12" fmla="*/ 1045669 h 1045669"/>
              <a:gd name="connsiteX13" fmla="*/ 27944 w 1193996"/>
              <a:gd name="connsiteY13" fmla="*/ 1037985 h 1045669"/>
              <a:gd name="connsiteX0" fmla="*/ 27944 w 1193996"/>
              <a:gd name="connsiteY0" fmla="*/ 1037985 h 1045669"/>
              <a:gd name="connsiteX1" fmla="*/ 33705 w 1193996"/>
              <a:gd name="connsiteY1" fmla="*/ 860612 h 1045669"/>
              <a:gd name="connsiteX2" fmla="*/ 141283 w 1193996"/>
              <a:gd name="connsiteY2" fmla="*/ 852928 h 1045669"/>
              <a:gd name="connsiteX3" fmla="*/ 196993 w 1193996"/>
              <a:gd name="connsiteY3" fmla="*/ 462843 h 1045669"/>
              <a:gd name="connsiteX4" fmla="*/ 556982 w 1193996"/>
              <a:gd name="connsiteY4" fmla="*/ 102854 h 1045669"/>
              <a:gd name="connsiteX5" fmla="*/ 988288 w 1193996"/>
              <a:gd name="connsiteY5" fmla="*/ 102854 h 1045669"/>
              <a:gd name="connsiteX6" fmla="*/ 988288 w 1193996"/>
              <a:gd name="connsiteY6" fmla="*/ 0 h 1045669"/>
              <a:gd name="connsiteX7" fmla="*/ 1193996 w 1193996"/>
              <a:gd name="connsiteY7" fmla="*/ 205708 h 1045669"/>
              <a:gd name="connsiteX8" fmla="*/ 988288 w 1193996"/>
              <a:gd name="connsiteY8" fmla="*/ 411416 h 1045669"/>
              <a:gd name="connsiteX9" fmla="*/ 988288 w 1193996"/>
              <a:gd name="connsiteY9" fmla="*/ 308562 h 1045669"/>
              <a:gd name="connsiteX10" fmla="*/ 556982 w 1193996"/>
              <a:gd name="connsiteY10" fmla="*/ 308562 h 1045669"/>
              <a:gd name="connsiteX11" fmla="*/ 402701 w 1193996"/>
              <a:gd name="connsiteY11" fmla="*/ 462843 h 1045669"/>
              <a:gd name="connsiteX12" fmla="*/ 387333 w 1193996"/>
              <a:gd name="connsiteY12" fmla="*/ 1045669 h 1045669"/>
              <a:gd name="connsiteX13" fmla="*/ 27944 w 1193996"/>
              <a:gd name="connsiteY13" fmla="*/ 1037985 h 1045669"/>
              <a:gd name="connsiteX0" fmla="*/ 27944 w 1193996"/>
              <a:gd name="connsiteY0" fmla="*/ 1037985 h 1084141"/>
              <a:gd name="connsiteX1" fmla="*/ 33705 w 1193996"/>
              <a:gd name="connsiteY1" fmla="*/ 860612 h 1084141"/>
              <a:gd name="connsiteX2" fmla="*/ 141283 w 1193996"/>
              <a:gd name="connsiteY2" fmla="*/ 852928 h 1084141"/>
              <a:gd name="connsiteX3" fmla="*/ 196993 w 1193996"/>
              <a:gd name="connsiteY3" fmla="*/ 462843 h 1084141"/>
              <a:gd name="connsiteX4" fmla="*/ 556982 w 1193996"/>
              <a:gd name="connsiteY4" fmla="*/ 102854 h 1084141"/>
              <a:gd name="connsiteX5" fmla="*/ 988288 w 1193996"/>
              <a:gd name="connsiteY5" fmla="*/ 102854 h 1084141"/>
              <a:gd name="connsiteX6" fmla="*/ 988288 w 1193996"/>
              <a:gd name="connsiteY6" fmla="*/ 0 h 1084141"/>
              <a:gd name="connsiteX7" fmla="*/ 1193996 w 1193996"/>
              <a:gd name="connsiteY7" fmla="*/ 205708 h 1084141"/>
              <a:gd name="connsiteX8" fmla="*/ 988288 w 1193996"/>
              <a:gd name="connsiteY8" fmla="*/ 411416 h 1084141"/>
              <a:gd name="connsiteX9" fmla="*/ 988288 w 1193996"/>
              <a:gd name="connsiteY9" fmla="*/ 308562 h 1084141"/>
              <a:gd name="connsiteX10" fmla="*/ 556982 w 1193996"/>
              <a:gd name="connsiteY10" fmla="*/ 308562 h 1084141"/>
              <a:gd name="connsiteX11" fmla="*/ 402701 w 1193996"/>
              <a:gd name="connsiteY11" fmla="*/ 462843 h 1084141"/>
              <a:gd name="connsiteX12" fmla="*/ 387333 w 1193996"/>
              <a:gd name="connsiteY12" fmla="*/ 1045669 h 1084141"/>
              <a:gd name="connsiteX13" fmla="*/ 27944 w 1193996"/>
              <a:gd name="connsiteY13" fmla="*/ 1037985 h 1084141"/>
              <a:gd name="connsiteX0" fmla="*/ 27944 w 1193996"/>
              <a:gd name="connsiteY0" fmla="*/ 1037985 h 1084141"/>
              <a:gd name="connsiteX1" fmla="*/ 33705 w 1193996"/>
              <a:gd name="connsiteY1" fmla="*/ 860612 h 1084141"/>
              <a:gd name="connsiteX2" fmla="*/ 141283 w 1193996"/>
              <a:gd name="connsiteY2" fmla="*/ 852928 h 1084141"/>
              <a:gd name="connsiteX3" fmla="*/ 196993 w 1193996"/>
              <a:gd name="connsiteY3" fmla="*/ 462843 h 1084141"/>
              <a:gd name="connsiteX4" fmla="*/ 556982 w 1193996"/>
              <a:gd name="connsiteY4" fmla="*/ 102854 h 1084141"/>
              <a:gd name="connsiteX5" fmla="*/ 988288 w 1193996"/>
              <a:gd name="connsiteY5" fmla="*/ 102854 h 1084141"/>
              <a:gd name="connsiteX6" fmla="*/ 988288 w 1193996"/>
              <a:gd name="connsiteY6" fmla="*/ 0 h 1084141"/>
              <a:gd name="connsiteX7" fmla="*/ 1193996 w 1193996"/>
              <a:gd name="connsiteY7" fmla="*/ 205708 h 1084141"/>
              <a:gd name="connsiteX8" fmla="*/ 988288 w 1193996"/>
              <a:gd name="connsiteY8" fmla="*/ 411416 h 1084141"/>
              <a:gd name="connsiteX9" fmla="*/ 988288 w 1193996"/>
              <a:gd name="connsiteY9" fmla="*/ 308562 h 1084141"/>
              <a:gd name="connsiteX10" fmla="*/ 556982 w 1193996"/>
              <a:gd name="connsiteY10" fmla="*/ 308562 h 1084141"/>
              <a:gd name="connsiteX11" fmla="*/ 402701 w 1193996"/>
              <a:gd name="connsiteY11" fmla="*/ 462843 h 1084141"/>
              <a:gd name="connsiteX12" fmla="*/ 387333 w 1193996"/>
              <a:gd name="connsiteY12" fmla="*/ 1045669 h 1084141"/>
              <a:gd name="connsiteX13" fmla="*/ 27944 w 1193996"/>
              <a:gd name="connsiteY13" fmla="*/ 1037985 h 1084141"/>
              <a:gd name="connsiteX0" fmla="*/ 27944 w 1193996"/>
              <a:gd name="connsiteY0" fmla="*/ 1037985 h 1043301"/>
              <a:gd name="connsiteX1" fmla="*/ 33705 w 1193996"/>
              <a:gd name="connsiteY1" fmla="*/ 860612 h 1043301"/>
              <a:gd name="connsiteX2" fmla="*/ 141283 w 1193996"/>
              <a:gd name="connsiteY2" fmla="*/ 852928 h 1043301"/>
              <a:gd name="connsiteX3" fmla="*/ 196993 w 1193996"/>
              <a:gd name="connsiteY3" fmla="*/ 462843 h 1043301"/>
              <a:gd name="connsiteX4" fmla="*/ 556982 w 1193996"/>
              <a:gd name="connsiteY4" fmla="*/ 102854 h 1043301"/>
              <a:gd name="connsiteX5" fmla="*/ 988288 w 1193996"/>
              <a:gd name="connsiteY5" fmla="*/ 102854 h 1043301"/>
              <a:gd name="connsiteX6" fmla="*/ 988288 w 1193996"/>
              <a:gd name="connsiteY6" fmla="*/ 0 h 1043301"/>
              <a:gd name="connsiteX7" fmla="*/ 1193996 w 1193996"/>
              <a:gd name="connsiteY7" fmla="*/ 205708 h 1043301"/>
              <a:gd name="connsiteX8" fmla="*/ 988288 w 1193996"/>
              <a:gd name="connsiteY8" fmla="*/ 411416 h 1043301"/>
              <a:gd name="connsiteX9" fmla="*/ 988288 w 1193996"/>
              <a:gd name="connsiteY9" fmla="*/ 308562 h 1043301"/>
              <a:gd name="connsiteX10" fmla="*/ 556982 w 1193996"/>
              <a:gd name="connsiteY10" fmla="*/ 308562 h 1043301"/>
              <a:gd name="connsiteX11" fmla="*/ 402701 w 1193996"/>
              <a:gd name="connsiteY11" fmla="*/ 462843 h 1043301"/>
              <a:gd name="connsiteX12" fmla="*/ 333545 w 1193996"/>
              <a:gd name="connsiteY12" fmla="*/ 976512 h 1043301"/>
              <a:gd name="connsiteX13" fmla="*/ 27944 w 1193996"/>
              <a:gd name="connsiteY13" fmla="*/ 1037985 h 1043301"/>
              <a:gd name="connsiteX0" fmla="*/ 20808 w 1217596"/>
              <a:gd name="connsiteY0" fmla="*/ 1053353 h 1055037"/>
              <a:gd name="connsiteX1" fmla="*/ 57305 w 1217596"/>
              <a:gd name="connsiteY1" fmla="*/ 860612 h 1055037"/>
              <a:gd name="connsiteX2" fmla="*/ 164883 w 1217596"/>
              <a:gd name="connsiteY2" fmla="*/ 852928 h 1055037"/>
              <a:gd name="connsiteX3" fmla="*/ 220593 w 1217596"/>
              <a:gd name="connsiteY3" fmla="*/ 462843 h 1055037"/>
              <a:gd name="connsiteX4" fmla="*/ 580582 w 1217596"/>
              <a:gd name="connsiteY4" fmla="*/ 102854 h 1055037"/>
              <a:gd name="connsiteX5" fmla="*/ 1011888 w 1217596"/>
              <a:gd name="connsiteY5" fmla="*/ 102854 h 1055037"/>
              <a:gd name="connsiteX6" fmla="*/ 1011888 w 1217596"/>
              <a:gd name="connsiteY6" fmla="*/ 0 h 1055037"/>
              <a:gd name="connsiteX7" fmla="*/ 1217596 w 1217596"/>
              <a:gd name="connsiteY7" fmla="*/ 205708 h 1055037"/>
              <a:gd name="connsiteX8" fmla="*/ 1011888 w 1217596"/>
              <a:gd name="connsiteY8" fmla="*/ 411416 h 1055037"/>
              <a:gd name="connsiteX9" fmla="*/ 1011888 w 1217596"/>
              <a:gd name="connsiteY9" fmla="*/ 308562 h 1055037"/>
              <a:gd name="connsiteX10" fmla="*/ 580582 w 1217596"/>
              <a:gd name="connsiteY10" fmla="*/ 308562 h 1055037"/>
              <a:gd name="connsiteX11" fmla="*/ 426301 w 1217596"/>
              <a:gd name="connsiteY11" fmla="*/ 462843 h 1055037"/>
              <a:gd name="connsiteX12" fmla="*/ 357145 w 1217596"/>
              <a:gd name="connsiteY12" fmla="*/ 976512 h 1055037"/>
              <a:gd name="connsiteX13" fmla="*/ 20808 w 1217596"/>
              <a:gd name="connsiteY13" fmla="*/ 1053353 h 1055037"/>
              <a:gd name="connsiteX0" fmla="*/ 20808 w 1217596"/>
              <a:gd name="connsiteY0" fmla="*/ 1053353 h 1055037"/>
              <a:gd name="connsiteX1" fmla="*/ 57305 w 1217596"/>
              <a:gd name="connsiteY1" fmla="*/ 860612 h 1055037"/>
              <a:gd name="connsiteX2" fmla="*/ 195619 w 1217596"/>
              <a:gd name="connsiteY2" fmla="*/ 860612 h 1055037"/>
              <a:gd name="connsiteX3" fmla="*/ 220593 w 1217596"/>
              <a:gd name="connsiteY3" fmla="*/ 462843 h 1055037"/>
              <a:gd name="connsiteX4" fmla="*/ 580582 w 1217596"/>
              <a:gd name="connsiteY4" fmla="*/ 102854 h 1055037"/>
              <a:gd name="connsiteX5" fmla="*/ 1011888 w 1217596"/>
              <a:gd name="connsiteY5" fmla="*/ 102854 h 1055037"/>
              <a:gd name="connsiteX6" fmla="*/ 1011888 w 1217596"/>
              <a:gd name="connsiteY6" fmla="*/ 0 h 1055037"/>
              <a:gd name="connsiteX7" fmla="*/ 1217596 w 1217596"/>
              <a:gd name="connsiteY7" fmla="*/ 205708 h 1055037"/>
              <a:gd name="connsiteX8" fmla="*/ 1011888 w 1217596"/>
              <a:gd name="connsiteY8" fmla="*/ 411416 h 1055037"/>
              <a:gd name="connsiteX9" fmla="*/ 1011888 w 1217596"/>
              <a:gd name="connsiteY9" fmla="*/ 308562 h 1055037"/>
              <a:gd name="connsiteX10" fmla="*/ 580582 w 1217596"/>
              <a:gd name="connsiteY10" fmla="*/ 308562 h 1055037"/>
              <a:gd name="connsiteX11" fmla="*/ 426301 w 1217596"/>
              <a:gd name="connsiteY11" fmla="*/ 462843 h 1055037"/>
              <a:gd name="connsiteX12" fmla="*/ 357145 w 1217596"/>
              <a:gd name="connsiteY12" fmla="*/ 976512 h 1055037"/>
              <a:gd name="connsiteX13" fmla="*/ 20808 w 1217596"/>
              <a:gd name="connsiteY13" fmla="*/ 1053353 h 105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7596" h="1055037">
                <a:moveTo>
                  <a:pt x="20808" y="1053353"/>
                </a:moveTo>
                <a:cubicBezTo>
                  <a:pt x="-35569" y="1043001"/>
                  <a:pt x="38415" y="891455"/>
                  <a:pt x="57305" y="860612"/>
                </a:cubicBezTo>
                <a:cubicBezTo>
                  <a:pt x="76195" y="829769"/>
                  <a:pt x="94125" y="855189"/>
                  <a:pt x="195619" y="860612"/>
                </a:cubicBezTo>
                <a:cubicBezTo>
                  <a:pt x="220272" y="766143"/>
                  <a:pt x="206379" y="750500"/>
                  <a:pt x="220593" y="462843"/>
                </a:cubicBezTo>
                <a:cubicBezTo>
                  <a:pt x="243645" y="248659"/>
                  <a:pt x="381766" y="102854"/>
                  <a:pt x="580582" y="102854"/>
                </a:cubicBezTo>
                <a:lnTo>
                  <a:pt x="1011888" y="102854"/>
                </a:lnTo>
                <a:lnTo>
                  <a:pt x="1011888" y="0"/>
                </a:lnTo>
                <a:lnTo>
                  <a:pt x="1217596" y="205708"/>
                </a:lnTo>
                <a:lnTo>
                  <a:pt x="1011888" y="411416"/>
                </a:lnTo>
                <a:lnTo>
                  <a:pt x="1011888" y="308562"/>
                </a:lnTo>
                <a:lnTo>
                  <a:pt x="580582" y="308562"/>
                </a:lnTo>
                <a:cubicBezTo>
                  <a:pt x="495375" y="308562"/>
                  <a:pt x="426301" y="377636"/>
                  <a:pt x="426301" y="462843"/>
                </a:cubicBezTo>
                <a:cubicBezTo>
                  <a:pt x="421178" y="657118"/>
                  <a:pt x="462160" y="843709"/>
                  <a:pt x="357145" y="976512"/>
                </a:cubicBezTo>
                <a:cubicBezTo>
                  <a:pt x="214297" y="1066159"/>
                  <a:pt x="140604" y="1055914"/>
                  <a:pt x="20808" y="1053353"/>
                </a:cubicBez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600" y="35653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0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Initial LED Blinking Circuit</a:t>
            </a:r>
            <a:endParaRPr lang="en-US" dirty="0"/>
          </a:p>
        </p:txBody>
      </p:sp>
      <p:sp>
        <p:nvSpPr>
          <p:cNvPr id="3" name="AutoShape 2" descr="https://mail.google.com/mail/?ui=2&amp;ik=8b36a11b45&amp;view=att&amp;th=130775357f44fc37&amp;attid=0.2&amp;disp=inline&amp;realattid=f_goqi3t211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4" descr="https://mail.google.com/mail/?ui=2&amp;ik=8b36a11b45&amp;view=att&amp;th=130775357f44fc37&amp;attid=0.2&amp;disp=inline&amp;realattid=f_goqi3t211&amp;z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6" b="18876"/>
          <a:stretch/>
        </p:blipFill>
        <p:spPr bwMode="auto">
          <a:xfrm>
            <a:off x="2140312" y="1905000"/>
            <a:ext cx="4952792" cy="456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3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Initial LED Blinking Circuit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935480"/>
            <a:ext cx="2971800" cy="43891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LATCH </a:t>
            </a:r>
            <a:r>
              <a:rPr lang="en-US" dirty="0"/>
              <a:t>= $$</a:t>
            </a:r>
            <a:r>
              <a:rPr lang="en-US" dirty="0" smtClean="0"/>
              <a:t>7FFF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.</a:t>
            </a:r>
            <a:r>
              <a:rPr lang="en-US" dirty="0"/>
              <a:t>area MAIN (ABS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.</a:t>
            </a:r>
            <a:r>
              <a:rPr lang="en-US" dirty="0"/>
              <a:t>org	$$</a:t>
            </a:r>
            <a:r>
              <a:rPr lang="en-US" dirty="0" smtClean="0"/>
              <a:t>0100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main</a:t>
            </a:r>
            <a:r>
              <a:rPr lang="en-US" dirty="0"/>
              <a:t>:	</a:t>
            </a:r>
            <a:r>
              <a:rPr lang="en-US" dirty="0" smtClean="0"/>
              <a:t>LDAA</a:t>
            </a:r>
            <a:r>
              <a:rPr lang="en-US" dirty="0"/>
              <a:t>	#$$</a:t>
            </a:r>
            <a:r>
              <a:rPr lang="en-US" dirty="0" smtClean="0"/>
              <a:t>00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LDS</a:t>
            </a:r>
            <a:r>
              <a:rPr lang="en-US" dirty="0"/>
              <a:t>	</a:t>
            </a:r>
            <a:r>
              <a:rPr lang="en-US" dirty="0" smtClean="0"/>
              <a:t>#$$007F</a:t>
            </a:r>
          </a:p>
          <a:p>
            <a:pPr marL="0" indent="0">
              <a:buNone/>
            </a:pPr>
            <a:r>
              <a:rPr lang="en-US" dirty="0" smtClean="0"/>
              <a:t>m2</a:t>
            </a:r>
            <a:r>
              <a:rPr lang="en-US" dirty="0"/>
              <a:t>:	</a:t>
            </a:r>
            <a:r>
              <a:rPr lang="en-US" dirty="0" smtClean="0"/>
              <a:t>INCA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BSR</a:t>
            </a:r>
            <a:r>
              <a:rPr lang="en-US" dirty="0"/>
              <a:t>	</a:t>
            </a:r>
            <a:r>
              <a:rPr lang="en-US" dirty="0" smtClean="0"/>
              <a:t>pause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STAA</a:t>
            </a:r>
            <a:r>
              <a:rPr lang="en-US" dirty="0"/>
              <a:t>	</a:t>
            </a:r>
            <a:r>
              <a:rPr lang="en-US" dirty="0" smtClean="0"/>
              <a:t>LATCH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BRA</a:t>
            </a:r>
            <a:r>
              <a:rPr lang="en-US" dirty="0"/>
              <a:t>	</a:t>
            </a:r>
            <a:r>
              <a:rPr lang="en-US" dirty="0" smtClean="0"/>
              <a:t>m2</a:t>
            </a:r>
          </a:p>
          <a:p>
            <a:pPr marL="0" indent="0">
              <a:buNone/>
            </a:pPr>
            <a:r>
              <a:rPr lang="en-US" dirty="0"/>
              <a:t>		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ause</a:t>
            </a:r>
            <a:r>
              <a:rPr lang="en-US" dirty="0"/>
              <a:t>:	</a:t>
            </a:r>
            <a:r>
              <a:rPr lang="en-US" dirty="0" smtClean="0"/>
              <a:t>LDAB</a:t>
            </a:r>
            <a:r>
              <a:rPr lang="en-US" dirty="0"/>
              <a:t>	#$$</a:t>
            </a:r>
            <a:r>
              <a:rPr lang="en-US" dirty="0" smtClean="0"/>
              <a:t>FF</a:t>
            </a:r>
          </a:p>
          <a:p>
            <a:pPr marL="0" indent="0">
              <a:buNone/>
            </a:pPr>
            <a:r>
              <a:rPr lang="en-US" dirty="0" smtClean="0"/>
              <a:t>p2</a:t>
            </a:r>
            <a:r>
              <a:rPr lang="en-US" dirty="0"/>
              <a:t>:	</a:t>
            </a:r>
            <a:r>
              <a:rPr lang="en-US" dirty="0" smtClean="0"/>
              <a:t>DECB</a:t>
            </a: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BEQ</a:t>
            </a:r>
            <a:r>
              <a:rPr lang="en-US" dirty="0"/>
              <a:t>	</a:t>
            </a:r>
            <a:r>
              <a:rPr lang="en-US" dirty="0" smtClean="0"/>
              <a:t>p3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BRA</a:t>
            </a:r>
            <a:r>
              <a:rPr lang="en-US" dirty="0"/>
              <a:t>	</a:t>
            </a:r>
            <a:r>
              <a:rPr lang="en-US" dirty="0" smtClean="0"/>
              <a:t>p2</a:t>
            </a:r>
          </a:p>
          <a:p>
            <a:pPr marL="0" indent="0">
              <a:buNone/>
            </a:pPr>
            <a:r>
              <a:rPr lang="en-US" dirty="0" smtClean="0"/>
              <a:t>p3</a:t>
            </a:r>
            <a:r>
              <a:rPr lang="en-US" dirty="0"/>
              <a:t>:	</a:t>
            </a:r>
            <a:r>
              <a:rPr lang="en-US" dirty="0" smtClean="0"/>
              <a:t>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8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Initial LED Blinking Circuit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LOTS of wiring for logic</a:t>
            </a:r>
          </a:p>
          <a:p>
            <a:r>
              <a:rPr lang="en-US" dirty="0" smtClean="0"/>
              <a:t>Tri-state buffer</a:t>
            </a:r>
          </a:p>
          <a:p>
            <a:pPr lvl="1"/>
            <a:r>
              <a:rPr lang="en-US" dirty="0" smtClean="0"/>
              <a:t>Too complicated</a:t>
            </a:r>
          </a:p>
          <a:p>
            <a:pPr lvl="1"/>
            <a:r>
              <a:rPr lang="en-US" dirty="0" smtClean="0"/>
              <a:t>Too rigid</a:t>
            </a:r>
          </a:p>
          <a:p>
            <a:pPr lvl="1"/>
            <a:r>
              <a:rPr lang="en-US" dirty="0" smtClean="0"/>
              <a:t>Takes up address space</a:t>
            </a:r>
          </a:p>
          <a:p>
            <a:r>
              <a:rPr lang="en-US" dirty="0" smtClean="0"/>
              <a:t>Latch triggering</a:t>
            </a:r>
          </a:p>
          <a:p>
            <a:pPr lvl="1"/>
            <a:r>
              <a:rPr lang="en-US" dirty="0" smtClean="0"/>
              <a:t>Fixed by not-</a:t>
            </a:r>
            <a:r>
              <a:rPr lang="en-US" dirty="0" err="1" smtClean="0"/>
              <a:t>ing</a:t>
            </a:r>
            <a:r>
              <a:rPr lang="en-US" dirty="0" smtClean="0"/>
              <a:t> the enable 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8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LED Blinking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MC6802 microprocessor</a:t>
            </a:r>
          </a:p>
          <a:p>
            <a:r>
              <a:rPr lang="en-US" dirty="0" smtClean="0"/>
              <a:t>OKI 28C16A ROM</a:t>
            </a:r>
          </a:p>
          <a:p>
            <a:r>
              <a:rPr lang="en-US" dirty="0" smtClean="0"/>
              <a:t>LS373 Latch</a:t>
            </a:r>
          </a:p>
          <a:p>
            <a:r>
              <a:rPr lang="en-US" dirty="0" smtClean="0"/>
              <a:t>LS138 Decoder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86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 rot="16200000">
            <a:off x="2034028" y="4754496"/>
            <a:ext cx="397008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LED Blinking Circuit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35653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38600" y="19812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38600" y="35653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38600" y="51816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24600" y="51816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LEDs and Drivers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6200000">
            <a:off x="4495800" y="3185032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4495800" y="4801561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/>
          <p:cNvSpPr/>
          <p:nvPr/>
        </p:nvSpPr>
        <p:spPr>
          <a:xfrm>
            <a:off x="2971800" y="2247900"/>
            <a:ext cx="1066800" cy="1790700"/>
          </a:xfrm>
          <a:prstGeom prst="ben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2133600" y="3810000"/>
            <a:ext cx="2971800" cy="838200"/>
          </a:xfrm>
          <a:prstGeom prst="bentArrow">
            <a:avLst>
              <a:gd name="adj1" fmla="val 32395"/>
              <a:gd name="adj2" fmla="val 33556"/>
              <a:gd name="adj3" fmla="val 41134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/>
          <p:cNvSpPr/>
          <p:nvPr/>
        </p:nvSpPr>
        <p:spPr>
          <a:xfrm flipV="1">
            <a:off x="2133600" y="4983095"/>
            <a:ext cx="1905000" cy="1112903"/>
          </a:xfrm>
          <a:prstGeom prst="bentArrow">
            <a:avLst>
              <a:gd name="adj1" fmla="val 17877"/>
              <a:gd name="adj2" fmla="val 25000"/>
              <a:gd name="adj3" fmla="val 25000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895600" y="3962400"/>
            <a:ext cx="1143000" cy="3048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334000" y="5562600"/>
            <a:ext cx="990600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Final LED Blinking Circuit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Wiring for logic eliminated through use of decoder</a:t>
            </a:r>
          </a:p>
          <a:p>
            <a:r>
              <a:rPr lang="en-US" dirty="0" smtClean="0"/>
              <a:t>No tri-state buffer needed</a:t>
            </a:r>
          </a:p>
          <a:p>
            <a:r>
              <a:rPr lang="en-US" dirty="0" smtClean="0"/>
              <a:t>Showed that microprocessor system worked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1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ADC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MC6802 microprocessor</a:t>
            </a:r>
          </a:p>
          <a:p>
            <a:r>
              <a:rPr lang="en-US" dirty="0" smtClean="0"/>
              <a:t>OKI 28C16A ROM</a:t>
            </a:r>
          </a:p>
          <a:p>
            <a:r>
              <a:rPr lang="en-US" dirty="0" smtClean="0"/>
              <a:t>LS373 Latch</a:t>
            </a:r>
          </a:p>
          <a:p>
            <a:r>
              <a:rPr lang="en-US" dirty="0" smtClean="0"/>
              <a:t>LS183 Decoder</a:t>
            </a:r>
          </a:p>
          <a:p>
            <a:r>
              <a:rPr lang="en-US" dirty="0" smtClean="0"/>
              <a:t>0804 ADC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35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 rot="16200000">
            <a:off x="3405628" y="4830696"/>
            <a:ext cx="397008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ADC Circuit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36415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10200" y="20574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10200" y="52578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96200" y="52578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LEDs and Drivers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6200000">
            <a:off x="5867400" y="3261232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5867400" y="4877761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/>
          <p:cNvSpPr/>
          <p:nvPr/>
        </p:nvSpPr>
        <p:spPr>
          <a:xfrm>
            <a:off x="4343400" y="2324100"/>
            <a:ext cx="1066800" cy="1790700"/>
          </a:xfrm>
          <a:prstGeom prst="ben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3505200" y="3886200"/>
            <a:ext cx="2971800" cy="838200"/>
          </a:xfrm>
          <a:prstGeom prst="bentArrow">
            <a:avLst>
              <a:gd name="adj1" fmla="val 32395"/>
              <a:gd name="adj2" fmla="val 33556"/>
              <a:gd name="adj3" fmla="val 41134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/>
          <p:cNvSpPr/>
          <p:nvPr/>
        </p:nvSpPr>
        <p:spPr>
          <a:xfrm flipV="1">
            <a:off x="3505200" y="5059295"/>
            <a:ext cx="1905000" cy="1112903"/>
          </a:xfrm>
          <a:prstGeom prst="bentArrow">
            <a:avLst>
              <a:gd name="adj1" fmla="val 17877"/>
              <a:gd name="adj2" fmla="val 25000"/>
              <a:gd name="adj3" fmla="val 25000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267200" y="4038600"/>
            <a:ext cx="1143000" cy="3048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705600" y="5638800"/>
            <a:ext cx="990600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95400" y="20574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ADC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 rot="5400000">
            <a:off x="3429000" y="3276600"/>
            <a:ext cx="381000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ent Arrow 19"/>
          <p:cNvSpPr/>
          <p:nvPr/>
        </p:nvSpPr>
        <p:spPr>
          <a:xfrm flipH="1">
            <a:off x="4260796" y="2819400"/>
            <a:ext cx="1217596" cy="1055037"/>
          </a:xfrm>
          <a:custGeom>
            <a:avLst/>
            <a:gdLst>
              <a:gd name="connsiteX0" fmla="*/ 0 w 997003"/>
              <a:gd name="connsiteY0" fmla="*/ 822832 h 822832"/>
              <a:gd name="connsiteX1" fmla="*/ 0 w 997003"/>
              <a:gd name="connsiteY1" fmla="*/ 462843 h 822832"/>
              <a:gd name="connsiteX2" fmla="*/ 359989 w 997003"/>
              <a:gd name="connsiteY2" fmla="*/ 102854 h 822832"/>
              <a:gd name="connsiteX3" fmla="*/ 791295 w 997003"/>
              <a:gd name="connsiteY3" fmla="*/ 102854 h 822832"/>
              <a:gd name="connsiteX4" fmla="*/ 791295 w 997003"/>
              <a:gd name="connsiteY4" fmla="*/ 0 h 822832"/>
              <a:gd name="connsiteX5" fmla="*/ 997003 w 997003"/>
              <a:gd name="connsiteY5" fmla="*/ 205708 h 822832"/>
              <a:gd name="connsiteX6" fmla="*/ 791295 w 997003"/>
              <a:gd name="connsiteY6" fmla="*/ 411416 h 822832"/>
              <a:gd name="connsiteX7" fmla="*/ 791295 w 997003"/>
              <a:gd name="connsiteY7" fmla="*/ 308562 h 822832"/>
              <a:gd name="connsiteX8" fmla="*/ 359989 w 997003"/>
              <a:gd name="connsiteY8" fmla="*/ 308562 h 822832"/>
              <a:gd name="connsiteX9" fmla="*/ 205708 w 997003"/>
              <a:gd name="connsiteY9" fmla="*/ 462843 h 822832"/>
              <a:gd name="connsiteX10" fmla="*/ 205708 w 997003"/>
              <a:gd name="connsiteY10" fmla="*/ 822832 h 822832"/>
              <a:gd name="connsiteX11" fmla="*/ 0 w 997003"/>
              <a:gd name="connsiteY11" fmla="*/ 822832 h 822832"/>
              <a:gd name="connsiteX0" fmla="*/ 0 w 1166052"/>
              <a:gd name="connsiteY0" fmla="*/ 1037985 h 1037985"/>
              <a:gd name="connsiteX1" fmla="*/ 169049 w 1166052"/>
              <a:gd name="connsiteY1" fmla="*/ 462843 h 1037985"/>
              <a:gd name="connsiteX2" fmla="*/ 529038 w 1166052"/>
              <a:gd name="connsiteY2" fmla="*/ 102854 h 1037985"/>
              <a:gd name="connsiteX3" fmla="*/ 960344 w 1166052"/>
              <a:gd name="connsiteY3" fmla="*/ 102854 h 1037985"/>
              <a:gd name="connsiteX4" fmla="*/ 960344 w 1166052"/>
              <a:gd name="connsiteY4" fmla="*/ 0 h 1037985"/>
              <a:gd name="connsiteX5" fmla="*/ 1166052 w 1166052"/>
              <a:gd name="connsiteY5" fmla="*/ 205708 h 1037985"/>
              <a:gd name="connsiteX6" fmla="*/ 960344 w 1166052"/>
              <a:gd name="connsiteY6" fmla="*/ 411416 h 1037985"/>
              <a:gd name="connsiteX7" fmla="*/ 960344 w 1166052"/>
              <a:gd name="connsiteY7" fmla="*/ 308562 h 1037985"/>
              <a:gd name="connsiteX8" fmla="*/ 529038 w 1166052"/>
              <a:gd name="connsiteY8" fmla="*/ 308562 h 1037985"/>
              <a:gd name="connsiteX9" fmla="*/ 374757 w 1166052"/>
              <a:gd name="connsiteY9" fmla="*/ 462843 h 1037985"/>
              <a:gd name="connsiteX10" fmla="*/ 374757 w 1166052"/>
              <a:gd name="connsiteY10" fmla="*/ 822832 h 1037985"/>
              <a:gd name="connsiteX11" fmla="*/ 0 w 1166052"/>
              <a:gd name="connsiteY11" fmla="*/ 1037985 h 1037985"/>
              <a:gd name="connsiteX0" fmla="*/ 11494 w 1177546"/>
              <a:gd name="connsiteY0" fmla="*/ 1037985 h 1037985"/>
              <a:gd name="connsiteX1" fmla="*/ 117149 w 1177546"/>
              <a:gd name="connsiteY1" fmla="*/ 829876 h 1037985"/>
              <a:gd name="connsiteX2" fmla="*/ 180543 w 1177546"/>
              <a:gd name="connsiteY2" fmla="*/ 462843 h 1037985"/>
              <a:gd name="connsiteX3" fmla="*/ 540532 w 1177546"/>
              <a:gd name="connsiteY3" fmla="*/ 102854 h 1037985"/>
              <a:gd name="connsiteX4" fmla="*/ 971838 w 1177546"/>
              <a:gd name="connsiteY4" fmla="*/ 102854 h 1037985"/>
              <a:gd name="connsiteX5" fmla="*/ 971838 w 1177546"/>
              <a:gd name="connsiteY5" fmla="*/ 0 h 1037985"/>
              <a:gd name="connsiteX6" fmla="*/ 1177546 w 1177546"/>
              <a:gd name="connsiteY6" fmla="*/ 205708 h 1037985"/>
              <a:gd name="connsiteX7" fmla="*/ 971838 w 1177546"/>
              <a:gd name="connsiteY7" fmla="*/ 411416 h 1037985"/>
              <a:gd name="connsiteX8" fmla="*/ 971838 w 1177546"/>
              <a:gd name="connsiteY8" fmla="*/ 308562 h 1037985"/>
              <a:gd name="connsiteX9" fmla="*/ 540532 w 1177546"/>
              <a:gd name="connsiteY9" fmla="*/ 308562 h 1037985"/>
              <a:gd name="connsiteX10" fmla="*/ 386251 w 1177546"/>
              <a:gd name="connsiteY10" fmla="*/ 462843 h 1037985"/>
              <a:gd name="connsiteX11" fmla="*/ 386251 w 1177546"/>
              <a:gd name="connsiteY11" fmla="*/ 822832 h 1037985"/>
              <a:gd name="connsiteX12" fmla="*/ 11494 w 1177546"/>
              <a:gd name="connsiteY12" fmla="*/ 1037985 h 1037985"/>
              <a:gd name="connsiteX0" fmla="*/ 11494 w 1177546"/>
              <a:gd name="connsiteY0" fmla="*/ 1037985 h 1045669"/>
              <a:gd name="connsiteX1" fmla="*/ 117149 w 1177546"/>
              <a:gd name="connsiteY1" fmla="*/ 829876 h 1045669"/>
              <a:gd name="connsiteX2" fmla="*/ 180543 w 1177546"/>
              <a:gd name="connsiteY2" fmla="*/ 462843 h 1045669"/>
              <a:gd name="connsiteX3" fmla="*/ 540532 w 1177546"/>
              <a:gd name="connsiteY3" fmla="*/ 102854 h 1045669"/>
              <a:gd name="connsiteX4" fmla="*/ 971838 w 1177546"/>
              <a:gd name="connsiteY4" fmla="*/ 102854 h 1045669"/>
              <a:gd name="connsiteX5" fmla="*/ 971838 w 1177546"/>
              <a:gd name="connsiteY5" fmla="*/ 0 h 1045669"/>
              <a:gd name="connsiteX6" fmla="*/ 1177546 w 1177546"/>
              <a:gd name="connsiteY6" fmla="*/ 205708 h 1045669"/>
              <a:gd name="connsiteX7" fmla="*/ 971838 w 1177546"/>
              <a:gd name="connsiteY7" fmla="*/ 411416 h 1045669"/>
              <a:gd name="connsiteX8" fmla="*/ 971838 w 1177546"/>
              <a:gd name="connsiteY8" fmla="*/ 308562 h 1045669"/>
              <a:gd name="connsiteX9" fmla="*/ 540532 w 1177546"/>
              <a:gd name="connsiteY9" fmla="*/ 308562 h 1045669"/>
              <a:gd name="connsiteX10" fmla="*/ 386251 w 1177546"/>
              <a:gd name="connsiteY10" fmla="*/ 462843 h 1045669"/>
              <a:gd name="connsiteX11" fmla="*/ 370883 w 1177546"/>
              <a:gd name="connsiteY11" fmla="*/ 1045669 h 1045669"/>
              <a:gd name="connsiteX12" fmla="*/ 11494 w 1177546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10985 w 1177037"/>
              <a:gd name="connsiteY0" fmla="*/ 1037985 h 1045669"/>
              <a:gd name="connsiteX1" fmla="*/ 124324 w 1177037"/>
              <a:gd name="connsiteY1" fmla="*/ 852928 h 1045669"/>
              <a:gd name="connsiteX2" fmla="*/ 180034 w 1177037"/>
              <a:gd name="connsiteY2" fmla="*/ 462843 h 1045669"/>
              <a:gd name="connsiteX3" fmla="*/ 540023 w 1177037"/>
              <a:gd name="connsiteY3" fmla="*/ 102854 h 1045669"/>
              <a:gd name="connsiteX4" fmla="*/ 971329 w 1177037"/>
              <a:gd name="connsiteY4" fmla="*/ 102854 h 1045669"/>
              <a:gd name="connsiteX5" fmla="*/ 971329 w 1177037"/>
              <a:gd name="connsiteY5" fmla="*/ 0 h 1045669"/>
              <a:gd name="connsiteX6" fmla="*/ 1177037 w 1177037"/>
              <a:gd name="connsiteY6" fmla="*/ 205708 h 1045669"/>
              <a:gd name="connsiteX7" fmla="*/ 971329 w 1177037"/>
              <a:gd name="connsiteY7" fmla="*/ 411416 h 1045669"/>
              <a:gd name="connsiteX8" fmla="*/ 971329 w 1177037"/>
              <a:gd name="connsiteY8" fmla="*/ 308562 h 1045669"/>
              <a:gd name="connsiteX9" fmla="*/ 540023 w 1177037"/>
              <a:gd name="connsiteY9" fmla="*/ 308562 h 1045669"/>
              <a:gd name="connsiteX10" fmla="*/ 385742 w 1177037"/>
              <a:gd name="connsiteY10" fmla="*/ 462843 h 1045669"/>
              <a:gd name="connsiteX11" fmla="*/ 370374 w 1177037"/>
              <a:gd name="connsiteY11" fmla="*/ 1045669 h 1045669"/>
              <a:gd name="connsiteX12" fmla="*/ 10985 w 1177037"/>
              <a:gd name="connsiteY12" fmla="*/ 1037985 h 1045669"/>
              <a:gd name="connsiteX0" fmla="*/ 27944 w 1193996"/>
              <a:gd name="connsiteY0" fmla="*/ 1037985 h 1045669"/>
              <a:gd name="connsiteX1" fmla="*/ 33705 w 1193996"/>
              <a:gd name="connsiteY1" fmla="*/ 860612 h 1045669"/>
              <a:gd name="connsiteX2" fmla="*/ 141283 w 1193996"/>
              <a:gd name="connsiteY2" fmla="*/ 852928 h 1045669"/>
              <a:gd name="connsiteX3" fmla="*/ 196993 w 1193996"/>
              <a:gd name="connsiteY3" fmla="*/ 462843 h 1045669"/>
              <a:gd name="connsiteX4" fmla="*/ 556982 w 1193996"/>
              <a:gd name="connsiteY4" fmla="*/ 102854 h 1045669"/>
              <a:gd name="connsiteX5" fmla="*/ 988288 w 1193996"/>
              <a:gd name="connsiteY5" fmla="*/ 102854 h 1045669"/>
              <a:gd name="connsiteX6" fmla="*/ 988288 w 1193996"/>
              <a:gd name="connsiteY6" fmla="*/ 0 h 1045669"/>
              <a:gd name="connsiteX7" fmla="*/ 1193996 w 1193996"/>
              <a:gd name="connsiteY7" fmla="*/ 205708 h 1045669"/>
              <a:gd name="connsiteX8" fmla="*/ 988288 w 1193996"/>
              <a:gd name="connsiteY8" fmla="*/ 411416 h 1045669"/>
              <a:gd name="connsiteX9" fmla="*/ 988288 w 1193996"/>
              <a:gd name="connsiteY9" fmla="*/ 308562 h 1045669"/>
              <a:gd name="connsiteX10" fmla="*/ 556982 w 1193996"/>
              <a:gd name="connsiteY10" fmla="*/ 308562 h 1045669"/>
              <a:gd name="connsiteX11" fmla="*/ 402701 w 1193996"/>
              <a:gd name="connsiteY11" fmla="*/ 462843 h 1045669"/>
              <a:gd name="connsiteX12" fmla="*/ 387333 w 1193996"/>
              <a:gd name="connsiteY12" fmla="*/ 1045669 h 1045669"/>
              <a:gd name="connsiteX13" fmla="*/ 27944 w 1193996"/>
              <a:gd name="connsiteY13" fmla="*/ 1037985 h 1045669"/>
              <a:gd name="connsiteX0" fmla="*/ 27944 w 1193996"/>
              <a:gd name="connsiteY0" fmla="*/ 1037985 h 1045669"/>
              <a:gd name="connsiteX1" fmla="*/ 33705 w 1193996"/>
              <a:gd name="connsiteY1" fmla="*/ 860612 h 1045669"/>
              <a:gd name="connsiteX2" fmla="*/ 141283 w 1193996"/>
              <a:gd name="connsiteY2" fmla="*/ 852928 h 1045669"/>
              <a:gd name="connsiteX3" fmla="*/ 196993 w 1193996"/>
              <a:gd name="connsiteY3" fmla="*/ 462843 h 1045669"/>
              <a:gd name="connsiteX4" fmla="*/ 556982 w 1193996"/>
              <a:gd name="connsiteY4" fmla="*/ 102854 h 1045669"/>
              <a:gd name="connsiteX5" fmla="*/ 988288 w 1193996"/>
              <a:gd name="connsiteY5" fmla="*/ 102854 h 1045669"/>
              <a:gd name="connsiteX6" fmla="*/ 988288 w 1193996"/>
              <a:gd name="connsiteY6" fmla="*/ 0 h 1045669"/>
              <a:gd name="connsiteX7" fmla="*/ 1193996 w 1193996"/>
              <a:gd name="connsiteY7" fmla="*/ 205708 h 1045669"/>
              <a:gd name="connsiteX8" fmla="*/ 988288 w 1193996"/>
              <a:gd name="connsiteY8" fmla="*/ 411416 h 1045669"/>
              <a:gd name="connsiteX9" fmla="*/ 988288 w 1193996"/>
              <a:gd name="connsiteY9" fmla="*/ 308562 h 1045669"/>
              <a:gd name="connsiteX10" fmla="*/ 556982 w 1193996"/>
              <a:gd name="connsiteY10" fmla="*/ 308562 h 1045669"/>
              <a:gd name="connsiteX11" fmla="*/ 402701 w 1193996"/>
              <a:gd name="connsiteY11" fmla="*/ 462843 h 1045669"/>
              <a:gd name="connsiteX12" fmla="*/ 387333 w 1193996"/>
              <a:gd name="connsiteY12" fmla="*/ 1045669 h 1045669"/>
              <a:gd name="connsiteX13" fmla="*/ 27944 w 1193996"/>
              <a:gd name="connsiteY13" fmla="*/ 1037985 h 1045669"/>
              <a:gd name="connsiteX0" fmla="*/ 27944 w 1193996"/>
              <a:gd name="connsiteY0" fmla="*/ 1037985 h 1045669"/>
              <a:gd name="connsiteX1" fmla="*/ 33705 w 1193996"/>
              <a:gd name="connsiteY1" fmla="*/ 860612 h 1045669"/>
              <a:gd name="connsiteX2" fmla="*/ 141283 w 1193996"/>
              <a:gd name="connsiteY2" fmla="*/ 852928 h 1045669"/>
              <a:gd name="connsiteX3" fmla="*/ 196993 w 1193996"/>
              <a:gd name="connsiteY3" fmla="*/ 462843 h 1045669"/>
              <a:gd name="connsiteX4" fmla="*/ 556982 w 1193996"/>
              <a:gd name="connsiteY4" fmla="*/ 102854 h 1045669"/>
              <a:gd name="connsiteX5" fmla="*/ 988288 w 1193996"/>
              <a:gd name="connsiteY5" fmla="*/ 102854 h 1045669"/>
              <a:gd name="connsiteX6" fmla="*/ 988288 w 1193996"/>
              <a:gd name="connsiteY6" fmla="*/ 0 h 1045669"/>
              <a:gd name="connsiteX7" fmla="*/ 1193996 w 1193996"/>
              <a:gd name="connsiteY7" fmla="*/ 205708 h 1045669"/>
              <a:gd name="connsiteX8" fmla="*/ 988288 w 1193996"/>
              <a:gd name="connsiteY8" fmla="*/ 411416 h 1045669"/>
              <a:gd name="connsiteX9" fmla="*/ 988288 w 1193996"/>
              <a:gd name="connsiteY9" fmla="*/ 308562 h 1045669"/>
              <a:gd name="connsiteX10" fmla="*/ 556982 w 1193996"/>
              <a:gd name="connsiteY10" fmla="*/ 308562 h 1045669"/>
              <a:gd name="connsiteX11" fmla="*/ 402701 w 1193996"/>
              <a:gd name="connsiteY11" fmla="*/ 462843 h 1045669"/>
              <a:gd name="connsiteX12" fmla="*/ 387333 w 1193996"/>
              <a:gd name="connsiteY12" fmla="*/ 1045669 h 1045669"/>
              <a:gd name="connsiteX13" fmla="*/ 27944 w 1193996"/>
              <a:gd name="connsiteY13" fmla="*/ 1037985 h 1045669"/>
              <a:gd name="connsiteX0" fmla="*/ 27944 w 1193996"/>
              <a:gd name="connsiteY0" fmla="*/ 1037985 h 1084141"/>
              <a:gd name="connsiteX1" fmla="*/ 33705 w 1193996"/>
              <a:gd name="connsiteY1" fmla="*/ 860612 h 1084141"/>
              <a:gd name="connsiteX2" fmla="*/ 141283 w 1193996"/>
              <a:gd name="connsiteY2" fmla="*/ 852928 h 1084141"/>
              <a:gd name="connsiteX3" fmla="*/ 196993 w 1193996"/>
              <a:gd name="connsiteY3" fmla="*/ 462843 h 1084141"/>
              <a:gd name="connsiteX4" fmla="*/ 556982 w 1193996"/>
              <a:gd name="connsiteY4" fmla="*/ 102854 h 1084141"/>
              <a:gd name="connsiteX5" fmla="*/ 988288 w 1193996"/>
              <a:gd name="connsiteY5" fmla="*/ 102854 h 1084141"/>
              <a:gd name="connsiteX6" fmla="*/ 988288 w 1193996"/>
              <a:gd name="connsiteY6" fmla="*/ 0 h 1084141"/>
              <a:gd name="connsiteX7" fmla="*/ 1193996 w 1193996"/>
              <a:gd name="connsiteY7" fmla="*/ 205708 h 1084141"/>
              <a:gd name="connsiteX8" fmla="*/ 988288 w 1193996"/>
              <a:gd name="connsiteY8" fmla="*/ 411416 h 1084141"/>
              <a:gd name="connsiteX9" fmla="*/ 988288 w 1193996"/>
              <a:gd name="connsiteY9" fmla="*/ 308562 h 1084141"/>
              <a:gd name="connsiteX10" fmla="*/ 556982 w 1193996"/>
              <a:gd name="connsiteY10" fmla="*/ 308562 h 1084141"/>
              <a:gd name="connsiteX11" fmla="*/ 402701 w 1193996"/>
              <a:gd name="connsiteY11" fmla="*/ 462843 h 1084141"/>
              <a:gd name="connsiteX12" fmla="*/ 387333 w 1193996"/>
              <a:gd name="connsiteY12" fmla="*/ 1045669 h 1084141"/>
              <a:gd name="connsiteX13" fmla="*/ 27944 w 1193996"/>
              <a:gd name="connsiteY13" fmla="*/ 1037985 h 1084141"/>
              <a:gd name="connsiteX0" fmla="*/ 27944 w 1193996"/>
              <a:gd name="connsiteY0" fmla="*/ 1037985 h 1084141"/>
              <a:gd name="connsiteX1" fmla="*/ 33705 w 1193996"/>
              <a:gd name="connsiteY1" fmla="*/ 860612 h 1084141"/>
              <a:gd name="connsiteX2" fmla="*/ 141283 w 1193996"/>
              <a:gd name="connsiteY2" fmla="*/ 852928 h 1084141"/>
              <a:gd name="connsiteX3" fmla="*/ 196993 w 1193996"/>
              <a:gd name="connsiteY3" fmla="*/ 462843 h 1084141"/>
              <a:gd name="connsiteX4" fmla="*/ 556982 w 1193996"/>
              <a:gd name="connsiteY4" fmla="*/ 102854 h 1084141"/>
              <a:gd name="connsiteX5" fmla="*/ 988288 w 1193996"/>
              <a:gd name="connsiteY5" fmla="*/ 102854 h 1084141"/>
              <a:gd name="connsiteX6" fmla="*/ 988288 w 1193996"/>
              <a:gd name="connsiteY6" fmla="*/ 0 h 1084141"/>
              <a:gd name="connsiteX7" fmla="*/ 1193996 w 1193996"/>
              <a:gd name="connsiteY7" fmla="*/ 205708 h 1084141"/>
              <a:gd name="connsiteX8" fmla="*/ 988288 w 1193996"/>
              <a:gd name="connsiteY8" fmla="*/ 411416 h 1084141"/>
              <a:gd name="connsiteX9" fmla="*/ 988288 w 1193996"/>
              <a:gd name="connsiteY9" fmla="*/ 308562 h 1084141"/>
              <a:gd name="connsiteX10" fmla="*/ 556982 w 1193996"/>
              <a:gd name="connsiteY10" fmla="*/ 308562 h 1084141"/>
              <a:gd name="connsiteX11" fmla="*/ 402701 w 1193996"/>
              <a:gd name="connsiteY11" fmla="*/ 462843 h 1084141"/>
              <a:gd name="connsiteX12" fmla="*/ 387333 w 1193996"/>
              <a:gd name="connsiteY12" fmla="*/ 1045669 h 1084141"/>
              <a:gd name="connsiteX13" fmla="*/ 27944 w 1193996"/>
              <a:gd name="connsiteY13" fmla="*/ 1037985 h 1084141"/>
              <a:gd name="connsiteX0" fmla="*/ 27944 w 1193996"/>
              <a:gd name="connsiteY0" fmla="*/ 1037985 h 1043301"/>
              <a:gd name="connsiteX1" fmla="*/ 33705 w 1193996"/>
              <a:gd name="connsiteY1" fmla="*/ 860612 h 1043301"/>
              <a:gd name="connsiteX2" fmla="*/ 141283 w 1193996"/>
              <a:gd name="connsiteY2" fmla="*/ 852928 h 1043301"/>
              <a:gd name="connsiteX3" fmla="*/ 196993 w 1193996"/>
              <a:gd name="connsiteY3" fmla="*/ 462843 h 1043301"/>
              <a:gd name="connsiteX4" fmla="*/ 556982 w 1193996"/>
              <a:gd name="connsiteY4" fmla="*/ 102854 h 1043301"/>
              <a:gd name="connsiteX5" fmla="*/ 988288 w 1193996"/>
              <a:gd name="connsiteY5" fmla="*/ 102854 h 1043301"/>
              <a:gd name="connsiteX6" fmla="*/ 988288 w 1193996"/>
              <a:gd name="connsiteY6" fmla="*/ 0 h 1043301"/>
              <a:gd name="connsiteX7" fmla="*/ 1193996 w 1193996"/>
              <a:gd name="connsiteY7" fmla="*/ 205708 h 1043301"/>
              <a:gd name="connsiteX8" fmla="*/ 988288 w 1193996"/>
              <a:gd name="connsiteY8" fmla="*/ 411416 h 1043301"/>
              <a:gd name="connsiteX9" fmla="*/ 988288 w 1193996"/>
              <a:gd name="connsiteY9" fmla="*/ 308562 h 1043301"/>
              <a:gd name="connsiteX10" fmla="*/ 556982 w 1193996"/>
              <a:gd name="connsiteY10" fmla="*/ 308562 h 1043301"/>
              <a:gd name="connsiteX11" fmla="*/ 402701 w 1193996"/>
              <a:gd name="connsiteY11" fmla="*/ 462843 h 1043301"/>
              <a:gd name="connsiteX12" fmla="*/ 333545 w 1193996"/>
              <a:gd name="connsiteY12" fmla="*/ 976512 h 1043301"/>
              <a:gd name="connsiteX13" fmla="*/ 27944 w 1193996"/>
              <a:gd name="connsiteY13" fmla="*/ 1037985 h 1043301"/>
              <a:gd name="connsiteX0" fmla="*/ 20808 w 1217596"/>
              <a:gd name="connsiteY0" fmla="*/ 1053353 h 1055037"/>
              <a:gd name="connsiteX1" fmla="*/ 57305 w 1217596"/>
              <a:gd name="connsiteY1" fmla="*/ 860612 h 1055037"/>
              <a:gd name="connsiteX2" fmla="*/ 164883 w 1217596"/>
              <a:gd name="connsiteY2" fmla="*/ 852928 h 1055037"/>
              <a:gd name="connsiteX3" fmla="*/ 220593 w 1217596"/>
              <a:gd name="connsiteY3" fmla="*/ 462843 h 1055037"/>
              <a:gd name="connsiteX4" fmla="*/ 580582 w 1217596"/>
              <a:gd name="connsiteY4" fmla="*/ 102854 h 1055037"/>
              <a:gd name="connsiteX5" fmla="*/ 1011888 w 1217596"/>
              <a:gd name="connsiteY5" fmla="*/ 102854 h 1055037"/>
              <a:gd name="connsiteX6" fmla="*/ 1011888 w 1217596"/>
              <a:gd name="connsiteY6" fmla="*/ 0 h 1055037"/>
              <a:gd name="connsiteX7" fmla="*/ 1217596 w 1217596"/>
              <a:gd name="connsiteY7" fmla="*/ 205708 h 1055037"/>
              <a:gd name="connsiteX8" fmla="*/ 1011888 w 1217596"/>
              <a:gd name="connsiteY8" fmla="*/ 411416 h 1055037"/>
              <a:gd name="connsiteX9" fmla="*/ 1011888 w 1217596"/>
              <a:gd name="connsiteY9" fmla="*/ 308562 h 1055037"/>
              <a:gd name="connsiteX10" fmla="*/ 580582 w 1217596"/>
              <a:gd name="connsiteY10" fmla="*/ 308562 h 1055037"/>
              <a:gd name="connsiteX11" fmla="*/ 426301 w 1217596"/>
              <a:gd name="connsiteY11" fmla="*/ 462843 h 1055037"/>
              <a:gd name="connsiteX12" fmla="*/ 357145 w 1217596"/>
              <a:gd name="connsiteY12" fmla="*/ 976512 h 1055037"/>
              <a:gd name="connsiteX13" fmla="*/ 20808 w 1217596"/>
              <a:gd name="connsiteY13" fmla="*/ 1053353 h 1055037"/>
              <a:gd name="connsiteX0" fmla="*/ 20808 w 1217596"/>
              <a:gd name="connsiteY0" fmla="*/ 1053353 h 1055037"/>
              <a:gd name="connsiteX1" fmla="*/ 57305 w 1217596"/>
              <a:gd name="connsiteY1" fmla="*/ 860612 h 1055037"/>
              <a:gd name="connsiteX2" fmla="*/ 195619 w 1217596"/>
              <a:gd name="connsiteY2" fmla="*/ 860612 h 1055037"/>
              <a:gd name="connsiteX3" fmla="*/ 220593 w 1217596"/>
              <a:gd name="connsiteY3" fmla="*/ 462843 h 1055037"/>
              <a:gd name="connsiteX4" fmla="*/ 580582 w 1217596"/>
              <a:gd name="connsiteY4" fmla="*/ 102854 h 1055037"/>
              <a:gd name="connsiteX5" fmla="*/ 1011888 w 1217596"/>
              <a:gd name="connsiteY5" fmla="*/ 102854 h 1055037"/>
              <a:gd name="connsiteX6" fmla="*/ 1011888 w 1217596"/>
              <a:gd name="connsiteY6" fmla="*/ 0 h 1055037"/>
              <a:gd name="connsiteX7" fmla="*/ 1217596 w 1217596"/>
              <a:gd name="connsiteY7" fmla="*/ 205708 h 1055037"/>
              <a:gd name="connsiteX8" fmla="*/ 1011888 w 1217596"/>
              <a:gd name="connsiteY8" fmla="*/ 411416 h 1055037"/>
              <a:gd name="connsiteX9" fmla="*/ 1011888 w 1217596"/>
              <a:gd name="connsiteY9" fmla="*/ 308562 h 1055037"/>
              <a:gd name="connsiteX10" fmla="*/ 580582 w 1217596"/>
              <a:gd name="connsiteY10" fmla="*/ 308562 h 1055037"/>
              <a:gd name="connsiteX11" fmla="*/ 426301 w 1217596"/>
              <a:gd name="connsiteY11" fmla="*/ 462843 h 1055037"/>
              <a:gd name="connsiteX12" fmla="*/ 357145 w 1217596"/>
              <a:gd name="connsiteY12" fmla="*/ 976512 h 1055037"/>
              <a:gd name="connsiteX13" fmla="*/ 20808 w 1217596"/>
              <a:gd name="connsiteY13" fmla="*/ 1053353 h 105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7596" h="1055037">
                <a:moveTo>
                  <a:pt x="20808" y="1053353"/>
                </a:moveTo>
                <a:cubicBezTo>
                  <a:pt x="-35569" y="1043001"/>
                  <a:pt x="38415" y="891455"/>
                  <a:pt x="57305" y="860612"/>
                </a:cubicBezTo>
                <a:cubicBezTo>
                  <a:pt x="76195" y="829769"/>
                  <a:pt x="94125" y="855189"/>
                  <a:pt x="195619" y="860612"/>
                </a:cubicBezTo>
                <a:cubicBezTo>
                  <a:pt x="220272" y="766143"/>
                  <a:pt x="206379" y="750500"/>
                  <a:pt x="220593" y="462843"/>
                </a:cubicBezTo>
                <a:cubicBezTo>
                  <a:pt x="243645" y="248659"/>
                  <a:pt x="381766" y="102854"/>
                  <a:pt x="580582" y="102854"/>
                </a:cubicBezTo>
                <a:lnTo>
                  <a:pt x="1011888" y="102854"/>
                </a:lnTo>
                <a:lnTo>
                  <a:pt x="1011888" y="0"/>
                </a:lnTo>
                <a:lnTo>
                  <a:pt x="1217596" y="205708"/>
                </a:lnTo>
                <a:lnTo>
                  <a:pt x="1011888" y="411416"/>
                </a:lnTo>
                <a:lnTo>
                  <a:pt x="1011888" y="308562"/>
                </a:lnTo>
                <a:lnTo>
                  <a:pt x="580582" y="308562"/>
                </a:lnTo>
                <a:cubicBezTo>
                  <a:pt x="495375" y="308562"/>
                  <a:pt x="426301" y="377636"/>
                  <a:pt x="426301" y="462843"/>
                </a:cubicBezTo>
                <a:cubicBezTo>
                  <a:pt x="421178" y="657118"/>
                  <a:pt x="462160" y="843709"/>
                  <a:pt x="357145" y="976512"/>
                </a:cubicBezTo>
                <a:cubicBezTo>
                  <a:pt x="214297" y="1066159"/>
                  <a:pt x="140604" y="1055914"/>
                  <a:pt x="20808" y="1053353"/>
                </a:cubicBez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6415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Decoder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0" y="2209800"/>
            <a:ext cx="1295400" cy="93713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External Inputs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971800" y="20574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2590800" y="2514600"/>
            <a:ext cx="381000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9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ADC Circuit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935480"/>
            <a:ext cx="29718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LATCH 	= $$</a:t>
            </a:r>
            <a:r>
              <a:rPr lang="en-US" sz="1600" dirty="0" smtClean="0"/>
              <a:t>0100</a:t>
            </a:r>
          </a:p>
          <a:p>
            <a:pPr marL="0" indent="0">
              <a:buNone/>
            </a:pPr>
            <a:r>
              <a:rPr lang="en-US" sz="1600" dirty="0" smtClean="0"/>
              <a:t>ADC</a:t>
            </a:r>
            <a:r>
              <a:rPr lang="en-US" sz="1600" dirty="0"/>
              <a:t>	</a:t>
            </a:r>
            <a:r>
              <a:rPr lang="en-US" sz="1600" dirty="0" smtClean="0"/>
              <a:t>= </a:t>
            </a:r>
            <a:r>
              <a:rPr lang="en-US" sz="1600" dirty="0"/>
              <a:t>$$</a:t>
            </a:r>
            <a:r>
              <a:rPr lang="en-US" sz="1600" dirty="0" smtClean="0"/>
              <a:t>4000</a:t>
            </a:r>
          </a:p>
          <a:p>
            <a:pPr marL="0" indent="0">
              <a:buNone/>
            </a:pPr>
            <a:r>
              <a:rPr lang="en-US" sz="1600" dirty="0" smtClean="0"/>
              <a:t>LCD</a:t>
            </a:r>
            <a:r>
              <a:rPr lang="en-US" sz="1600" dirty="0"/>
              <a:t>	</a:t>
            </a:r>
            <a:r>
              <a:rPr lang="en-US" sz="1600" dirty="0" smtClean="0"/>
              <a:t>= </a:t>
            </a:r>
            <a:r>
              <a:rPr lang="en-US" sz="1600" dirty="0"/>
              <a:t>$$8000		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	.area MAIN (ABS)		</a:t>
            </a:r>
            <a:r>
              <a:rPr lang="en-US" sz="1600" dirty="0" smtClean="0"/>
              <a:t>.</a:t>
            </a:r>
            <a:r>
              <a:rPr lang="en-US" sz="1600" dirty="0"/>
              <a:t>org	$$</a:t>
            </a:r>
            <a:r>
              <a:rPr lang="en-US" sz="1600" dirty="0" smtClean="0"/>
              <a:t>0100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main</a:t>
            </a:r>
            <a:r>
              <a:rPr lang="en-US" sz="1600" dirty="0"/>
              <a:t>:	</a:t>
            </a:r>
            <a:r>
              <a:rPr lang="en-US" sz="1600" dirty="0" smtClean="0"/>
              <a:t>LDAA</a:t>
            </a:r>
            <a:r>
              <a:rPr lang="en-US" sz="1600" dirty="0"/>
              <a:t>	ADC		</a:t>
            </a:r>
            <a:r>
              <a:rPr lang="en-US" sz="1600" dirty="0" smtClean="0"/>
              <a:t>STAA</a:t>
            </a:r>
            <a:r>
              <a:rPr lang="en-US" sz="1600" dirty="0"/>
              <a:t>	LATCH		</a:t>
            </a:r>
            <a:r>
              <a:rPr lang="en-US" sz="1600" dirty="0" smtClean="0"/>
              <a:t>BRA</a:t>
            </a:r>
            <a:r>
              <a:rPr lang="en-US" sz="1600" dirty="0"/>
              <a:t>	</a:t>
            </a:r>
            <a:r>
              <a:rPr lang="en-US" sz="1600" dirty="0" smtClean="0"/>
              <a:t>main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053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ADC Circuit Video</a:t>
            </a:r>
            <a:endParaRPr lang="en-US" dirty="0"/>
          </a:p>
        </p:txBody>
      </p:sp>
      <p:pic>
        <p:nvPicPr>
          <p:cNvPr id="5" name="adc_working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905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5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LCD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MC6802 microprocessor</a:t>
            </a:r>
          </a:p>
          <a:p>
            <a:r>
              <a:rPr lang="en-US" dirty="0" smtClean="0"/>
              <a:t>OKI 28C16A ROM</a:t>
            </a:r>
          </a:p>
          <a:p>
            <a:r>
              <a:rPr lang="en-US" dirty="0" smtClean="0"/>
              <a:t>LS373 Latch</a:t>
            </a:r>
          </a:p>
          <a:p>
            <a:r>
              <a:rPr lang="en-US" dirty="0" smtClean="0"/>
              <a:t>LS183 Decoder</a:t>
            </a:r>
          </a:p>
          <a:p>
            <a:r>
              <a:rPr lang="en-US" dirty="0" smtClean="0"/>
              <a:t>LCD Display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7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ent Arrow 24"/>
          <p:cNvSpPr/>
          <p:nvPr/>
        </p:nvSpPr>
        <p:spPr>
          <a:xfrm rot="5400000">
            <a:off x="4777548" y="4039560"/>
            <a:ext cx="990600" cy="838201"/>
          </a:xfrm>
          <a:prstGeom prst="bentArrow">
            <a:avLst>
              <a:gd name="adj1" fmla="val 20313"/>
              <a:gd name="adj2" fmla="val 13365"/>
              <a:gd name="adj3" fmla="val 30252"/>
              <a:gd name="adj4" fmla="val 4375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rot="16200000" flipV="1">
            <a:off x="5674019" y="3966243"/>
            <a:ext cx="799138" cy="2393576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LCD Circuit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5272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2209800"/>
            <a:ext cx="1295400" cy="95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81400" y="5152145"/>
            <a:ext cx="1295400" cy="600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00800" y="3533696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LCD Display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6200000">
            <a:off x="4038600" y="3146932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4038600" y="4763461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/>
          <p:cNvSpPr/>
          <p:nvPr/>
        </p:nvSpPr>
        <p:spPr>
          <a:xfrm>
            <a:off x="2514600" y="2209800"/>
            <a:ext cx="1066800" cy="1790700"/>
          </a:xfrm>
          <a:prstGeom prst="ben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2103184" y="2049716"/>
            <a:ext cx="822832" cy="2133600"/>
          </a:xfrm>
          <a:prstGeom prst="bentArrow">
            <a:avLst>
              <a:gd name="adj1" fmla="val 32395"/>
              <a:gd name="adj2" fmla="val 33556"/>
              <a:gd name="adj3" fmla="val 41134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438400" y="3924300"/>
            <a:ext cx="1143000" cy="3048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6200000">
            <a:off x="6553200" y="5029197"/>
            <a:ext cx="990600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81400" y="35272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400800" y="5753100"/>
            <a:ext cx="12954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 rot="16200000">
            <a:off x="4040359" y="5772149"/>
            <a:ext cx="419103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Bent Arrow 12"/>
          <p:cNvSpPr/>
          <p:nvPr/>
        </p:nvSpPr>
        <p:spPr>
          <a:xfrm flipV="1">
            <a:off x="1524000" y="4762496"/>
            <a:ext cx="4876800" cy="1638303"/>
          </a:xfrm>
          <a:prstGeom prst="bentArrow">
            <a:avLst>
              <a:gd name="adj1" fmla="val 10280"/>
              <a:gd name="adj2" fmla="val 11505"/>
              <a:gd name="adj3" fmla="val 11233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Bent Arrow 23"/>
          <p:cNvSpPr/>
          <p:nvPr/>
        </p:nvSpPr>
        <p:spPr>
          <a:xfrm flipV="1">
            <a:off x="5486400" y="4343400"/>
            <a:ext cx="914400" cy="1752600"/>
          </a:xfrm>
          <a:prstGeom prst="bentArrow">
            <a:avLst>
              <a:gd name="adj1" fmla="val 21639"/>
              <a:gd name="adj2" fmla="val 19958"/>
              <a:gd name="adj3" fmla="val 20798"/>
              <a:gd name="adj4" fmla="val 4375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0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LCD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Difficult to interface with the LCD</a:t>
            </a:r>
          </a:p>
          <a:p>
            <a:r>
              <a:rPr lang="en-US" dirty="0" smtClean="0"/>
              <a:t>LCD required:</a:t>
            </a:r>
          </a:p>
          <a:p>
            <a:pPr lvl="1"/>
            <a:r>
              <a:rPr lang="en-US" dirty="0" smtClean="0"/>
              <a:t>8 data pins </a:t>
            </a:r>
          </a:p>
          <a:p>
            <a:pPr lvl="1"/>
            <a:r>
              <a:rPr lang="en-US" dirty="0" smtClean="0"/>
              <a:t>3 control pins (D/I, CS1, CS2)</a:t>
            </a:r>
          </a:p>
          <a:p>
            <a:pPr lvl="1"/>
            <a:r>
              <a:rPr lang="en-US" dirty="0" smtClean="0"/>
              <a:t>2 8-bit Latches</a:t>
            </a:r>
          </a:p>
          <a:p>
            <a:r>
              <a:rPr lang="en-US" dirty="0" smtClean="0"/>
              <a:t>LCD timing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42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Oscilloscope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MC6802 microprocessor</a:t>
            </a:r>
          </a:p>
          <a:p>
            <a:r>
              <a:rPr lang="en-US" dirty="0" smtClean="0"/>
              <a:t>OKI 28C16A ROM</a:t>
            </a:r>
          </a:p>
          <a:p>
            <a:r>
              <a:rPr lang="en-US" dirty="0" smtClean="0"/>
              <a:t>LS373 Latch</a:t>
            </a:r>
          </a:p>
          <a:p>
            <a:r>
              <a:rPr lang="en-US" dirty="0" smtClean="0"/>
              <a:t>LS183 Buffer</a:t>
            </a:r>
          </a:p>
          <a:p>
            <a:r>
              <a:rPr lang="en-US" dirty="0" smtClean="0"/>
              <a:t>0804 LCD</a:t>
            </a:r>
          </a:p>
          <a:p>
            <a:r>
              <a:rPr lang="en-US" dirty="0" smtClean="0"/>
              <a:t>LCD Display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46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Oscilloscope Circuit Address Map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069745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00200" y="399354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514600" y="399354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429000" y="399354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336356" y="4001869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66764" y="399354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190128" y="399354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24380" y="3993545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85800" y="4001869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001640" y="4001869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617488" y="355484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001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85800" y="354466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000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2531889" y="354466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010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446289" y="355484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011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360689" y="354466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100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82133" y="354466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101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6225348" y="355484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110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7116696" y="3544669"/>
            <a:ext cx="89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111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3733800" y="2362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15</a:t>
            </a:r>
            <a:r>
              <a:rPr lang="en-US" dirty="0" smtClean="0"/>
              <a:t> | 2</a:t>
            </a:r>
            <a:r>
              <a:rPr lang="en-US" baseline="30000" dirty="0" smtClean="0"/>
              <a:t>14</a:t>
            </a:r>
            <a:r>
              <a:rPr lang="en-US" dirty="0" smtClean="0"/>
              <a:t> | 2</a:t>
            </a:r>
            <a:r>
              <a:rPr lang="en-US" baseline="30000" dirty="0"/>
              <a:t>8</a:t>
            </a:r>
            <a:endParaRPr lang="en-US" dirty="0" smtClean="0"/>
          </a:p>
          <a:p>
            <a:r>
              <a:rPr lang="en-US" dirty="0" smtClean="0"/>
              <a:t>0      0     1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93484" y="4078069"/>
            <a:ext cx="89711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RAM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617489" y="4078069"/>
            <a:ext cx="89711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n/a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531889" y="4078069"/>
            <a:ext cx="89711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ADC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446289" y="4078069"/>
            <a:ext cx="89711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n/a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49163" y="4078069"/>
            <a:ext cx="897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LCD</a:t>
            </a:r>
          </a:p>
          <a:p>
            <a:pPr algn="ctr"/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273168" y="4078069"/>
            <a:ext cx="897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LCD</a:t>
            </a:r>
          </a:p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187568" y="4078069"/>
            <a:ext cx="89711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101968" y="4078069"/>
            <a:ext cx="89711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nt Arrow 2"/>
          <p:cNvSpPr/>
          <p:nvPr/>
        </p:nvSpPr>
        <p:spPr>
          <a:xfrm rot="5400000" flipH="1" flipV="1">
            <a:off x="2971237" y="2589601"/>
            <a:ext cx="647064" cy="4307061"/>
          </a:xfrm>
          <a:prstGeom prst="bentArrow">
            <a:avLst>
              <a:gd name="adj1" fmla="val 27301"/>
              <a:gd name="adj2" fmla="val 30071"/>
              <a:gd name="adj3" fmla="val 32397"/>
              <a:gd name="adj4" fmla="val 4375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Bent Arrow 24"/>
          <p:cNvSpPr/>
          <p:nvPr/>
        </p:nvSpPr>
        <p:spPr>
          <a:xfrm rot="5400000">
            <a:off x="5996748" y="4039560"/>
            <a:ext cx="990600" cy="838201"/>
          </a:xfrm>
          <a:prstGeom prst="bentArrow">
            <a:avLst>
              <a:gd name="adj1" fmla="val 20313"/>
              <a:gd name="adj2" fmla="val 13365"/>
              <a:gd name="adj3" fmla="val 30252"/>
              <a:gd name="adj4" fmla="val 4375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rot="16200000" flipV="1">
            <a:off x="6893219" y="3966243"/>
            <a:ext cx="799138" cy="2393576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Oscilloscope Circuit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35272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00600" y="2209800"/>
            <a:ext cx="1295400" cy="95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00600" y="5334000"/>
            <a:ext cx="1295400" cy="600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0" y="3533696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LCD Display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6200000">
            <a:off x="5257800" y="3146932"/>
            <a:ext cx="381000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5163030" y="4858230"/>
            <a:ext cx="570539" cy="3810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/>
          <p:cNvSpPr/>
          <p:nvPr/>
        </p:nvSpPr>
        <p:spPr>
          <a:xfrm>
            <a:off x="3733800" y="2209800"/>
            <a:ext cx="1066800" cy="1790700"/>
          </a:xfrm>
          <a:prstGeom prst="ben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3322384" y="2049716"/>
            <a:ext cx="822832" cy="2133600"/>
          </a:xfrm>
          <a:prstGeom prst="bentArrow">
            <a:avLst>
              <a:gd name="adj1" fmla="val 32395"/>
              <a:gd name="adj2" fmla="val 33556"/>
              <a:gd name="adj3" fmla="val 41134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657600" y="3924300"/>
            <a:ext cx="1143000" cy="30480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6200000">
            <a:off x="7639048" y="5162548"/>
            <a:ext cx="1257303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00600" y="3527292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620000" y="6019800"/>
            <a:ext cx="1295400" cy="6095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 rot="16200000">
            <a:off x="5236189" y="5977377"/>
            <a:ext cx="465844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Bent Arrow 12"/>
          <p:cNvSpPr/>
          <p:nvPr/>
        </p:nvSpPr>
        <p:spPr>
          <a:xfrm flipV="1">
            <a:off x="2895600" y="4762495"/>
            <a:ext cx="4724400" cy="1943104"/>
          </a:xfrm>
          <a:prstGeom prst="bentArrow">
            <a:avLst>
              <a:gd name="adj1" fmla="val 10280"/>
              <a:gd name="adj2" fmla="val 11505"/>
              <a:gd name="adj3" fmla="val 11233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Bent Arrow 23"/>
          <p:cNvSpPr/>
          <p:nvPr/>
        </p:nvSpPr>
        <p:spPr>
          <a:xfrm flipV="1">
            <a:off x="6705600" y="4572000"/>
            <a:ext cx="914400" cy="1752600"/>
          </a:xfrm>
          <a:prstGeom prst="bentArrow">
            <a:avLst>
              <a:gd name="adj1" fmla="val 21639"/>
              <a:gd name="adj2" fmla="val 19958"/>
              <a:gd name="adj3" fmla="val 20798"/>
              <a:gd name="adj4" fmla="val 4375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2278" y="19050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ADC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 rot="5400000">
            <a:off x="999885" y="3287646"/>
            <a:ext cx="663708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6200000" flipH="1">
            <a:off x="684039" y="788734"/>
            <a:ext cx="1295400" cy="93713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External Inputs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84039" y="38100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Latch</a:t>
            </a:r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1981200" y="3946392"/>
            <a:ext cx="381000" cy="381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0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Oscilloscope Circuit</a:t>
            </a:r>
            <a:endParaRPr lang="en-US" dirty="0"/>
          </a:p>
        </p:txBody>
      </p:sp>
      <p:sp>
        <p:nvSpPr>
          <p:cNvPr id="3" name="AutoShape 2" descr="https://mail.google.com/mail/?ui=2&amp;ik=8b36a11b45&amp;view=att&amp;th=130775357f44fc37&amp;attid=0.2&amp;disp=inline&amp;realattid=f_goqi3t211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4" descr="https://mail.google.com/mail/?ui=2&amp;ik=8b36a11b45&amp;view=att&amp;th=130775357f44fc37&amp;attid=0.2&amp;disp=inline&amp;realattid=f_goqi3t211&amp;z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" b="5622"/>
          <a:stretch/>
        </p:blipFill>
        <p:spPr bwMode="auto">
          <a:xfrm>
            <a:off x="2665117" y="1783978"/>
            <a:ext cx="3875544" cy="476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59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Oscilloscope Circuit Code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9" t="8775" r="9561" b="24321"/>
          <a:stretch/>
        </p:blipFill>
        <p:spPr bwMode="auto">
          <a:xfrm>
            <a:off x="2667000" y="1907710"/>
            <a:ext cx="3810000" cy="489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02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Oscilloscope Circuit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Lots of difficulty getting the LCD to display the correct information</a:t>
            </a:r>
          </a:p>
          <a:p>
            <a:pPr lvl="1"/>
            <a:r>
              <a:rPr lang="en-US" dirty="0" smtClean="0"/>
              <a:t>Still getting a lot of garbage on the LCD</a:t>
            </a:r>
          </a:p>
          <a:p>
            <a:r>
              <a:rPr lang="en-US" dirty="0" smtClean="0"/>
              <a:t>LCD timing (if any)</a:t>
            </a:r>
          </a:p>
        </p:txBody>
      </p:sp>
    </p:spTree>
    <p:extLst>
      <p:ext uri="{BB962C8B-B14F-4D97-AF65-F5344CB8AC3E}">
        <p14:creationId xmlns:p14="http://schemas.microsoft.com/office/powerpoint/2010/main" val="118364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Successful in getting everything except the LCD to work</a:t>
            </a:r>
          </a:p>
          <a:p>
            <a:r>
              <a:rPr lang="en-US" dirty="0" smtClean="0"/>
              <a:t>Only a few more days would be needed to fix the LCD issue</a:t>
            </a:r>
          </a:p>
        </p:txBody>
      </p:sp>
    </p:spTree>
    <p:extLst>
      <p:ext uri="{BB962C8B-B14F-4D97-AF65-F5344CB8AC3E}">
        <p14:creationId xmlns:p14="http://schemas.microsoft.com/office/powerpoint/2010/main" val="422975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Going Farther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Multiple ADC’s could be tied together to allow for a multi-input oscilloscope</a:t>
            </a:r>
          </a:p>
          <a:p>
            <a:r>
              <a:rPr lang="en-US" dirty="0" smtClean="0"/>
              <a:t>More powerful processor could be used to get higher sample rates</a:t>
            </a:r>
          </a:p>
        </p:txBody>
      </p:sp>
    </p:spTree>
    <p:extLst>
      <p:ext uri="{BB962C8B-B14F-4D97-AF65-F5344CB8AC3E}">
        <p14:creationId xmlns:p14="http://schemas.microsoft.com/office/powerpoint/2010/main" val="427898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Mr. Montgomery</a:t>
            </a:r>
          </a:p>
          <a:p>
            <a:r>
              <a:rPr lang="en-US" dirty="0" smtClean="0"/>
              <a:t>Mr. Bell</a:t>
            </a:r>
          </a:p>
          <a:p>
            <a:r>
              <a:rPr lang="en-US" dirty="0" smtClean="0"/>
              <a:t>Nick </a:t>
            </a:r>
            <a:r>
              <a:rPr lang="en-US" dirty="0" err="1" smtClean="0"/>
              <a:t>Arango</a:t>
            </a:r>
            <a:endParaRPr lang="en-US" dirty="0" smtClean="0"/>
          </a:p>
          <a:p>
            <a:r>
              <a:rPr lang="en-US" dirty="0" smtClean="0"/>
              <a:t>Ned </a:t>
            </a:r>
            <a:r>
              <a:rPr lang="en-US" dirty="0" err="1" smtClean="0"/>
              <a:t>Danyliw</a:t>
            </a:r>
            <a:endParaRPr lang="en-US" dirty="0" smtClean="0"/>
          </a:p>
          <a:p>
            <a:r>
              <a:rPr lang="en-US" dirty="0" smtClean="0"/>
              <a:t>Mr. </a:t>
            </a:r>
            <a:r>
              <a:rPr lang="en-US" dirty="0" err="1" smtClean="0"/>
              <a:t>Dela</a:t>
            </a:r>
            <a:r>
              <a:rPr lang="en-US" dirty="0" smtClean="0"/>
              <a:t> Cuesta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3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279</TotalTime>
  <Words>388</Words>
  <Application>Microsoft Office PowerPoint</Application>
  <PresentationFormat>On-screen Show (4:3)</PresentationFormat>
  <Paragraphs>164</Paragraphs>
  <Slides>27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Microprocessor Controlled Oscilloscope</vt:lpstr>
      <vt:lpstr>Plan</vt:lpstr>
      <vt:lpstr>Initial LED Blinking Circuit</vt:lpstr>
      <vt:lpstr>Initial LED Blinking Circuit</vt:lpstr>
      <vt:lpstr>Initial LED Blinking Circuit</vt:lpstr>
      <vt:lpstr>Initial LED Blinking Circuit Code</vt:lpstr>
      <vt:lpstr>Initial LED Blinking Circuit Problems</vt:lpstr>
      <vt:lpstr>Final LED Blinking Circuit</vt:lpstr>
      <vt:lpstr>Final LED Blinking Circuit</vt:lpstr>
      <vt:lpstr>Final LED Blinking Circuit Solutions</vt:lpstr>
      <vt:lpstr>ADC Circuit</vt:lpstr>
      <vt:lpstr>ADC Circuit</vt:lpstr>
      <vt:lpstr>ADC Circuit Code</vt:lpstr>
      <vt:lpstr>ADC Circuit Video</vt:lpstr>
      <vt:lpstr>LCD Circuit</vt:lpstr>
      <vt:lpstr>LCD Circuit</vt:lpstr>
      <vt:lpstr>LCD Problems</vt:lpstr>
      <vt:lpstr>Oscilloscope Circuit</vt:lpstr>
      <vt:lpstr>Oscilloscope Circuit Address Map</vt:lpstr>
      <vt:lpstr>Oscilloscope Circuit</vt:lpstr>
      <vt:lpstr>Oscilloscope Circuit</vt:lpstr>
      <vt:lpstr>Oscilloscope Circuit Code</vt:lpstr>
      <vt:lpstr>Oscilloscope Circuit Problems</vt:lpstr>
      <vt:lpstr>Conclusion</vt:lpstr>
      <vt:lpstr>Going Farther</vt:lpstr>
      <vt:lpstr>Acknowledgements</vt:lpstr>
      <vt:lpstr>Questions?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Microprocessor Controlled Oscilloscope</dc:title>
  <dc:creator>Albert</dc:creator>
  <cp:lastModifiedBy>Albert</cp:lastModifiedBy>
  <cp:revision>15</cp:revision>
  <dcterms:created xsi:type="dcterms:W3CDTF">2011-06-10T01:17:59Z</dcterms:created>
  <dcterms:modified xsi:type="dcterms:W3CDTF">2011-06-10T05:57:35Z</dcterms:modified>
</cp:coreProperties>
</file>